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9"/>
  </p:notesMasterIdLst>
  <p:sldIdLst>
    <p:sldId id="256" r:id="rId3"/>
    <p:sldId id="258" r:id="rId4"/>
    <p:sldId id="288" r:id="rId5"/>
    <p:sldId id="847" r:id="rId6"/>
    <p:sldId id="844" r:id="rId7"/>
    <p:sldId id="846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179809B0-1068-45BE-A37C-991005365FCB}">
          <p14:sldIdLst>
            <p14:sldId id="256"/>
            <p14:sldId id="258"/>
            <p14:sldId id="288"/>
            <p14:sldId id="847"/>
            <p14:sldId id="844"/>
            <p14:sldId id="846"/>
          </p14:sldIdLst>
        </p14:section>
        <p14:section name="Раздел без заголовка" id="{B47A631E-F9E9-4AC4-B3B8-E7CDE08ADD2C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A900"/>
    <a:srgbClr val="FFFFFF"/>
    <a:srgbClr val="8FAADC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7779" autoAdjust="0"/>
  </p:normalViewPr>
  <p:slideViewPr>
    <p:cSldViewPr snapToGrid="0">
      <p:cViewPr varScale="1">
        <p:scale>
          <a:sx n="100" d="100"/>
          <a:sy n="100" d="100"/>
        </p:scale>
        <p:origin x="93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B1698A-EB56-41AB-A47A-CB0680B6FE71}" type="datetimeFigureOut">
              <a:rPr lang="ru-RU" smtClean="0"/>
              <a:t>13.07.2023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0A851B-5610-45D0-8EAA-49F6144331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519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" name="Google Shape;96;p1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1:notes"/>
          <p:cNvSpPr txBox="1">
            <a:spLocks noGrp="1"/>
          </p:cNvSpPr>
          <p:nvPr>
            <p:ph type="sldNum" idx="12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2" name="Google Shape;132;p3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3:notes"/>
          <p:cNvSpPr txBox="1">
            <a:spLocks noGrp="1"/>
          </p:cNvSpPr>
          <p:nvPr>
            <p:ph type="sldNum" idx="12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3" name="Google Shape;233;p6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6:notes"/>
          <p:cNvSpPr txBox="1">
            <a:spLocks noGrp="1"/>
          </p:cNvSpPr>
          <p:nvPr>
            <p:ph type="sldNum" idx="12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761341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3" name="Google Shape;233;p6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6:notes"/>
          <p:cNvSpPr txBox="1">
            <a:spLocks noGrp="1"/>
          </p:cNvSpPr>
          <p:nvPr>
            <p:ph type="sldNum" idx="12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063417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3" name="Google Shape;233;p6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6:notes"/>
          <p:cNvSpPr txBox="1">
            <a:spLocks noGrp="1"/>
          </p:cNvSpPr>
          <p:nvPr>
            <p:ph type="sldNum" idx="12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063417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8684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2302FC-9C05-41FA-ACBB-471BF30161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A832E7E-4AB2-4FF8-875B-13E04A1AF5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89888AE-116D-4B4A-856E-25588A5E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1614A-AF56-45FE-BE98-1A097CA923C7}" type="datetimeFigureOut">
              <a:rPr lang="ru-RU" smtClean="0"/>
              <a:t>13.07.2023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60C3BF9-A622-49B4-9417-A8F9E0092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F81E199-6680-4CF1-AC2E-9CC55E644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05CB4-7932-45BC-9172-657C13C1F9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0355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C6EF55-0AED-4354-89D3-C461E6FCE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788168A-465F-44BA-936F-601B55EF06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154DFF-F09E-4413-A195-568F8072A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1614A-AF56-45FE-BE98-1A097CA923C7}" type="datetimeFigureOut">
              <a:rPr lang="ru-RU" smtClean="0"/>
              <a:t>13.07.2023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FF110BE-FEB7-4A16-9AAD-E357FFFD3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D478762-4836-47FE-99A3-4510578AE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05CB4-7932-45BC-9172-657C13C1F9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7129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CE9543-D3B3-4C2A-BF6E-35620AE24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87DD861-6ED5-4835-9C27-5D81B41E2E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931D33D-8915-4933-9F05-EEA5C1B9F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1614A-AF56-45FE-BE98-1A097CA923C7}" type="datetimeFigureOut">
              <a:rPr lang="ru-RU" smtClean="0"/>
              <a:t>13.07.2023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37EB84C-80C5-4ABC-8062-E7FB3726C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75A439E-5694-4DCA-8A91-BC6DD657E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05CB4-7932-45BC-9172-657C13C1F9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0648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020301-5E98-4531-95D9-8DBCAA131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313D29A-ADDE-4AA0-A78C-B12394E31E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72D9C0C-E190-4F33-8C46-806B904E47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721CAFA-320B-4559-A2C8-736F84E76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1614A-AF56-45FE-BE98-1A097CA923C7}" type="datetimeFigureOut">
              <a:rPr lang="ru-RU" smtClean="0"/>
              <a:t>13.07.2023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40CD708-0C73-45EA-9698-E28F10E33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24C60F-9425-425D-9227-AC28CEBC2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05CB4-7932-45BC-9172-657C13C1F9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3590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1B9F27-40BA-4074-B57B-F83BC33B7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20041A3-EE2E-4FE7-A495-F1163875D4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B6E88ED-8623-4760-BA34-E2AA2E7AE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D250190-3F23-4749-A3A9-75939B503A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50F264C-399A-426B-AECD-7369CE7E60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18601AA-BC8D-4D59-9A64-D24FB4C9C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1614A-AF56-45FE-BE98-1A097CA923C7}" type="datetimeFigureOut">
              <a:rPr lang="ru-RU" smtClean="0"/>
              <a:t>13.07.2023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556715D-EACC-47E2-B1B2-D1CA85B10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6ED5E8D-6FC6-475D-AA9C-210243483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05CB4-7932-45BC-9172-657C13C1F9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9735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D560C4-4E51-4F2E-99FE-1150DFA3D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8E6EEE9-788F-469A-810C-3BAB5DCA6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1614A-AF56-45FE-BE98-1A097CA923C7}" type="datetimeFigureOut">
              <a:rPr lang="ru-RU" smtClean="0"/>
              <a:t>13.07.2023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7001895-6F6A-40FF-A5C1-2E1156778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AF782C6-2691-4DE2-8E17-E5143E24C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05CB4-7932-45BC-9172-657C13C1F9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4391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385BF25-35F4-4403-B00A-8B69EFCE1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1614A-AF56-45FE-BE98-1A097CA923C7}" type="datetimeFigureOut">
              <a:rPr lang="ru-RU" smtClean="0"/>
              <a:t>13.07.2023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ED67ECD-66FB-4F7D-8587-CF2653234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F9FBCA8-2FCA-49BE-A4FC-63F69E111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05CB4-7932-45BC-9172-657C13C1F9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8368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40A727-CAB5-485C-9204-ECE123915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5707274-9EF2-42C1-A560-FFDC57E854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01C55E1-A760-491A-A1CC-629CA12654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35668ED-4ED5-4861-BE75-CC14A1C9E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1614A-AF56-45FE-BE98-1A097CA923C7}" type="datetimeFigureOut">
              <a:rPr lang="ru-RU" smtClean="0"/>
              <a:t>13.07.2023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0B940D3-DF64-4E1B-8F29-BDD064DC0A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52B88F6-312C-417B-9053-210202522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05CB4-7932-45BC-9172-657C13C1F9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8063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2991E5-232B-4894-9348-89B1A1473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6B31F65-9A6A-41BC-98AC-2CB8848545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3CCB630-A8B3-482A-9D7A-5144CEAD2C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3BF126E-DFDB-4F90-A3AD-6EA9D0C58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1614A-AF56-45FE-BE98-1A097CA923C7}" type="datetimeFigureOut">
              <a:rPr lang="ru-RU" smtClean="0"/>
              <a:t>13.07.2023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BE76A84-454B-42BF-B3C1-B4D8F7698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F7CF242-55B0-4644-A1FF-3474FAC53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05CB4-7932-45BC-9172-657C13C1F9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8023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DA12DE-B5BB-4DEA-A7C6-B062E9CB4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8DD71CA-8EF7-4DD5-B785-60EABC2D98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C3DFFB6-544C-4A0B-A892-B7FA60F34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1614A-AF56-45FE-BE98-1A097CA923C7}" type="datetimeFigureOut">
              <a:rPr lang="ru-RU" smtClean="0"/>
              <a:t>13.07.2023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2A50BCC-0927-44FD-BE77-01320EA86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7550B06-AAEB-406D-8907-5A6F70DF8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05CB4-7932-45BC-9172-657C13C1F9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065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54AF952-661B-4C05-BA9E-993B1C55CD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06D8811-9854-486D-B127-1C3AF3A231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2CD9427-6953-4CC6-B4AB-B42450934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1614A-AF56-45FE-BE98-1A097CA923C7}" type="datetimeFigureOut">
              <a:rPr lang="ru-RU" smtClean="0"/>
              <a:t>13.07.2023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BC790AD-4373-49A0-AD2E-183175123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7C2D6FA-F518-47E6-A18E-CFF5AFFAD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05CB4-7932-45BC-9172-657C13C1F9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88602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obj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5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5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5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89943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Титульный слайд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6"/>
          <p:cNvSpPr txBox="1"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22" name="Google Shape;22;p16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6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6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21674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>
  <p:cSld name="Заголовок и объект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7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7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7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13730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>
  <p:cSld name="Title Slide">
    <p:bg>
      <p:bgPr>
        <a:solidFill>
          <a:schemeClr val="lt1"/>
        </a:soli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8"/>
          <p:cNvSpPr txBox="1">
            <a:spLocks noGrp="1"/>
          </p:cNvSpPr>
          <p:nvPr>
            <p:ph type="ctrTitle"/>
          </p:nvPr>
        </p:nvSpPr>
        <p:spPr>
          <a:xfrm>
            <a:off x="4414349" y="2422130"/>
            <a:ext cx="3363299" cy="387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 Black"/>
              <a:buNone/>
              <a:defRPr sz="2800" b="0" i="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8"/>
          <p:cNvSpPr txBox="1">
            <a:spLocks noGrp="1"/>
          </p:cNvSpPr>
          <p:nvPr>
            <p:ph type="subTitle" idx="1"/>
          </p:nvPr>
        </p:nvSpPr>
        <p:spPr>
          <a:xfrm>
            <a:off x="1828800" y="3840481"/>
            <a:ext cx="8534400" cy="419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18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8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8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8633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Заголовок раздела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9"/>
          <p:cNvSpPr txBox="1"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9"/>
          <p:cNvSpPr txBox="1"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304792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2400">
                <a:solidFill>
                  <a:srgbClr val="888888"/>
                </a:solidFill>
              </a:defRPr>
            </a:lvl1pPr>
            <a:lvl2pPr marL="1219170" lvl="1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2000">
                <a:solidFill>
                  <a:srgbClr val="888888"/>
                </a:solidFill>
              </a:defRPr>
            </a:lvl2pPr>
            <a:lvl3pPr marL="1828754" lvl="2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800">
                <a:solidFill>
                  <a:srgbClr val="888888"/>
                </a:solidFill>
              </a:defRPr>
            </a:lvl3pPr>
            <a:lvl4pPr marL="2438339" lvl="3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4pPr>
            <a:lvl5pPr marL="3047924" lvl="4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5pPr>
            <a:lvl6pPr marL="3657509" lvl="5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6pPr>
            <a:lvl7pPr marL="4267093" lvl="6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7pPr>
            <a:lvl8pPr marL="4876678" lvl="7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8pPr>
            <a:lvl9pPr marL="5486263" lvl="8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19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9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9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5022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Два объекта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20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0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0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3857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Сравнение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1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609585" lvl="0" indent="-304792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/>
            </a:lvl1pPr>
            <a:lvl2pPr marL="1219170" lvl="1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2000" b="1"/>
            </a:lvl2pPr>
            <a:lvl3pPr marL="1828754" lvl="2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800" b="1"/>
            </a:lvl3pPr>
            <a:lvl4pPr marL="2438339" lvl="3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4pPr>
            <a:lvl5pPr marL="3047924" lvl="4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5pPr>
            <a:lvl6pPr marL="3657509" lvl="5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6pPr>
            <a:lvl7pPr marL="4267093" lvl="6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7pPr>
            <a:lvl8pPr marL="4876678" lvl="7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8pPr>
            <a:lvl9pPr marL="5486263" lvl="8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9pPr>
          </a:lstStyle>
          <a:p>
            <a:endParaRPr/>
          </a:p>
        </p:txBody>
      </p:sp>
      <p:sp>
        <p:nvSpPr>
          <p:cNvPr id="53" name="Google Shape;53;p21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21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609585" lvl="0" indent="-304792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/>
            </a:lvl1pPr>
            <a:lvl2pPr marL="1219170" lvl="1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2000" b="1"/>
            </a:lvl2pPr>
            <a:lvl3pPr marL="1828754" lvl="2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800" b="1"/>
            </a:lvl3pPr>
            <a:lvl4pPr marL="2438339" lvl="3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4pPr>
            <a:lvl5pPr marL="3047924" lvl="4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5pPr>
            <a:lvl6pPr marL="3657509" lvl="5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6pPr>
            <a:lvl7pPr marL="4267093" lvl="6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7pPr>
            <a:lvl8pPr marL="4876678" lvl="7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8pPr>
            <a:lvl9pPr marL="5486263" lvl="8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9pPr>
          </a:lstStyle>
          <a:p>
            <a:endParaRPr/>
          </a:p>
        </p:txBody>
      </p:sp>
      <p:sp>
        <p:nvSpPr>
          <p:cNvPr id="55" name="Google Shape;55;p21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21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1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1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01341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Только заголовок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2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22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2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93325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Пустой слайд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3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3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3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57778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Объект с подписью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4"/>
          <p:cNvSpPr txBox="1">
            <a:spLocks noGrp="1"/>
          </p:cNvSpPr>
          <p:nvPr>
            <p:ph type="body"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50798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3200"/>
            </a:lvl1pPr>
            <a:lvl2pPr marL="1219170" lvl="1" indent="-48258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800"/>
            </a:lvl2pPr>
            <a:lvl3pPr marL="1828754" lvl="2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3pPr>
            <a:lvl4pPr marL="2438339" lvl="3" indent="-4317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4pPr>
            <a:lvl5pPr marL="3047924" lvl="4" indent="-4317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5pPr>
            <a:lvl6pPr marL="3657509" lvl="5" indent="-4317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6pPr>
            <a:lvl7pPr marL="4267093" lvl="6" indent="-4317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7pPr>
            <a:lvl8pPr marL="4876678" lvl="7" indent="-4317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8pPr>
            <a:lvl9pPr marL="5486263" lvl="8" indent="-4317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9pPr>
          </a:lstStyle>
          <a:p>
            <a:endParaRPr/>
          </a:p>
        </p:txBody>
      </p:sp>
      <p:sp>
        <p:nvSpPr>
          <p:cNvPr id="71" name="Google Shape;71;p24"/>
          <p:cNvSpPr txBox="1">
            <a:spLocks noGrp="1"/>
          </p:cNvSpPr>
          <p:nvPr>
            <p:ph type="body" idx="2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304792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1pPr>
            <a:lvl2pPr marL="1219170" lvl="1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400"/>
            </a:lvl2pPr>
            <a:lvl3pPr marL="1828754" lvl="2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3pPr>
            <a:lvl4pPr marL="2438339" lvl="3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1000"/>
            </a:lvl4pPr>
            <a:lvl5pPr marL="3047924" lvl="4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1000"/>
            </a:lvl5pPr>
            <a:lvl6pPr marL="3657509" lvl="5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1000"/>
            </a:lvl6pPr>
            <a:lvl7pPr marL="4267093" lvl="6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1000"/>
            </a:lvl7pPr>
            <a:lvl8pPr marL="4876678" lvl="7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1000"/>
            </a:lvl8pPr>
            <a:lvl9pPr marL="5486263" lvl="8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1000"/>
            </a:lvl9pPr>
          </a:lstStyle>
          <a:p>
            <a:endParaRPr/>
          </a:p>
        </p:txBody>
      </p:sp>
      <p:sp>
        <p:nvSpPr>
          <p:cNvPr id="72" name="Google Shape;72;p24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4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4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10684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Рисунок с подписью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5"/>
          <p:cNvSpPr>
            <a:spLocks noGrp="1"/>
          </p:cNvSpPr>
          <p:nvPr>
            <p:ph type="pic" idx="2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8" name="Google Shape;78;p25"/>
          <p:cNvSpPr txBox="1">
            <a:spLocks noGrp="1"/>
          </p:cNvSpPr>
          <p:nvPr>
            <p:ph type="body" idx="1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304792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1pPr>
            <a:lvl2pPr marL="1219170" lvl="1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400"/>
            </a:lvl2pPr>
            <a:lvl3pPr marL="1828754" lvl="2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3pPr>
            <a:lvl4pPr marL="2438339" lvl="3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1000"/>
            </a:lvl4pPr>
            <a:lvl5pPr marL="3047924" lvl="4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1000"/>
            </a:lvl5pPr>
            <a:lvl6pPr marL="3657509" lvl="5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1000"/>
            </a:lvl6pPr>
            <a:lvl7pPr marL="4267093" lvl="6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1000"/>
            </a:lvl7pPr>
            <a:lvl8pPr marL="4876678" lvl="7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1000"/>
            </a:lvl8pPr>
            <a:lvl9pPr marL="5486263" lvl="8" indent="-30479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1000"/>
            </a:lvl9pPr>
          </a:lstStyle>
          <a:p>
            <a:endParaRPr/>
          </a:p>
        </p:txBody>
      </p:sp>
      <p:sp>
        <p:nvSpPr>
          <p:cNvPr id="79" name="Google Shape;79;p25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5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25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57917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Заголовок и вертикальный текст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5"/>
            <a:ext cx="4351339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26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26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26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11634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Вертикальный заголовок и текст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7"/>
          <p:cNvSpPr txBox="1">
            <a:spLocks noGrp="1"/>
          </p:cNvSpPr>
          <p:nvPr>
            <p:ph type="title"/>
          </p:nvPr>
        </p:nvSpPr>
        <p:spPr>
          <a:xfrm rot="5400000">
            <a:off x="7133431" y="1956595"/>
            <a:ext cx="5811839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2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5"/>
            <a:ext cx="5811839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4571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1" name="Google Shape;91;p27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27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7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5000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B26D13-7AD4-4EF1-A035-9031A72E7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FF1ECD9-6D86-4C0D-A8D5-457EFB227D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093563-7083-470B-B9C2-663F975D4A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C1614A-AF56-45FE-BE98-1A097CA923C7}" type="datetimeFigureOut">
              <a:rPr lang="ru-RU" smtClean="0"/>
              <a:t>13.07.2023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488D6E7-7133-4B9E-958D-AAD16D4546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ECF2999-AC00-4013-BCB3-5FC0027B57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05CB4-7932-45BC-9172-657C13C1F9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3935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4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4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4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294976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7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7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kb.academy-meo.ru/cybersecurity-offline" TargetMode="External"/><Relationship Id="rId13" Type="http://schemas.openxmlformats.org/officeDocument/2006/relationships/hyperlink" Target="https://kb.academy-meo.ru/1c-programming" TargetMode="External"/><Relationship Id="rId18" Type="http://schemas.openxmlformats.org/officeDocument/2006/relationships/hyperlink" Target="https://kb.academy-meo.ru/webmaster-offline" TargetMode="External"/><Relationship Id="rId3" Type="http://schemas.openxmlformats.org/officeDocument/2006/relationships/hyperlink" Target="https://kb.academy-meo.ru/python-online" TargetMode="External"/><Relationship Id="rId21" Type="http://schemas.openxmlformats.org/officeDocument/2006/relationships/hyperlink" Target="https://kb.academy-meo.ru/metauniverse-programming" TargetMode="External"/><Relationship Id="rId7" Type="http://schemas.openxmlformats.org/officeDocument/2006/relationships/hyperlink" Target="http://kb.academy-meo.ru/cybersecurity-online" TargetMode="External"/><Relationship Id="rId12" Type="http://schemas.openxmlformats.org/officeDocument/2006/relationships/hyperlink" Target="http://kb.academy-meo.ru/devops-online" TargetMode="External"/><Relationship Id="rId17" Type="http://schemas.openxmlformats.org/officeDocument/2006/relationships/hyperlink" Target="https://kb.academy-meo.ru/webmaster-online" TargetMode="External"/><Relationship Id="rId2" Type="http://schemas.openxmlformats.org/officeDocument/2006/relationships/notesSlide" Target="../notesSlides/notesSlide4.xml"/><Relationship Id="rId16" Type="http://schemas.openxmlformats.org/officeDocument/2006/relationships/hyperlink" Target="https://kb.academy-meo.ru/gamedev-python-offline" TargetMode="External"/><Relationship Id="rId20" Type="http://schemas.openxmlformats.org/officeDocument/2006/relationships/hyperlink" Target="https://kb.academy-meo.ru/crypto-programming" TargetMode="Externa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kb.academy-meo.ru/tester-offline" TargetMode="External"/><Relationship Id="rId11" Type="http://schemas.openxmlformats.org/officeDocument/2006/relationships/hyperlink" Target="http://kb.academy-meo.ru/ai-programming-online" TargetMode="External"/><Relationship Id="rId5" Type="http://schemas.openxmlformats.org/officeDocument/2006/relationships/hyperlink" Target="https://kb.academy-meo.ru/tester-online" TargetMode="External"/><Relationship Id="rId15" Type="http://schemas.openxmlformats.org/officeDocument/2006/relationships/hyperlink" Target="https://kb.academy-meo.ru/gamedev-python-online" TargetMode="External"/><Relationship Id="rId23" Type="http://schemas.openxmlformats.org/officeDocument/2006/relationships/hyperlink" Target="https://kb.academy-meo.ru/aurora-programming" TargetMode="External"/><Relationship Id="rId10" Type="http://schemas.openxmlformats.org/officeDocument/2006/relationships/hyperlink" Target="https://kb.academy-meo.ru/drone-programming-offline" TargetMode="External"/><Relationship Id="rId19" Type="http://schemas.openxmlformats.org/officeDocument/2006/relationships/hyperlink" Target="https://kb.academy-meo.ru/design-online" TargetMode="External"/><Relationship Id="rId4" Type="http://schemas.openxmlformats.org/officeDocument/2006/relationships/hyperlink" Target="https://kb.academy-meo.ru/python-offline" TargetMode="External"/><Relationship Id="rId9" Type="http://schemas.openxmlformats.org/officeDocument/2006/relationships/hyperlink" Target="http://kb.academy-meo.ru/drone-programming-online" TargetMode="External"/><Relationship Id="rId14" Type="http://schemas.openxmlformats.org/officeDocument/2006/relationships/hyperlink" Target="https://kb.academy-meo.ru/csharp-programming" TargetMode="External"/><Relationship Id="rId22" Type="http://schemas.openxmlformats.org/officeDocument/2006/relationships/hyperlink" Target="https://kb.academy-meo.ru/java-development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oogle Shape;99;p1"/>
          <p:cNvGrpSpPr/>
          <p:nvPr/>
        </p:nvGrpSpPr>
        <p:grpSpPr>
          <a:xfrm>
            <a:off x="406399" y="2368987"/>
            <a:ext cx="6713592" cy="2002944"/>
            <a:chOff x="304799" y="1733550"/>
            <a:chExt cx="5035194" cy="1502208"/>
          </a:xfrm>
        </p:grpSpPr>
        <p:sp>
          <p:nvSpPr>
            <p:cNvPr id="100" name="Google Shape;100;p1"/>
            <p:cNvSpPr txBox="1"/>
            <p:nvPr/>
          </p:nvSpPr>
          <p:spPr>
            <a:xfrm>
              <a:off x="304800" y="1733550"/>
              <a:ext cx="4676280" cy="7386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60933" rIns="121900" bIns="60933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ru-RU" sz="5600" b="1" kern="0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rPr>
                <a:t>КОД БУДУЩЕГО</a:t>
              </a: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1" name="Google Shape;101;p1"/>
            <p:cNvSpPr txBox="1"/>
            <p:nvPr/>
          </p:nvSpPr>
          <p:spPr>
            <a:xfrm>
              <a:off x="304799" y="2712482"/>
              <a:ext cx="5035194" cy="5232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60933" rIns="121900" bIns="60933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ru-RU" sz="1867" kern="0" dirty="0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rPr>
                <a:t>обучение талантливых школьников 8 -11 классов и студентов СПО  современным языкам программирования</a:t>
              </a: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102" name="Google Shape;102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64520" y="471451"/>
            <a:ext cx="707481" cy="347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5748" y="464984"/>
            <a:ext cx="1492411" cy="319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376989" y="482600"/>
            <a:ext cx="1148700" cy="336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416800" y="2413000"/>
            <a:ext cx="3981043" cy="19148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9025" y="1983104"/>
            <a:ext cx="10662627" cy="18288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3"/>
          <p:cNvSpPr/>
          <p:nvPr/>
        </p:nvSpPr>
        <p:spPr>
          <a:xfrm>
            <a:off x="8938624" y="4198647"/>
            <a:ext cx="2108449" cy="1974355"/>
          </a:xfrm>
          <a:prstGeom prst="roundRect">
            <a:avLst>
              <a:gd name="adj" fmla="val 6587"/>
            </a:avLst>
          </a:prstGeom>
          <a:solidFill>
            <a:schemeClr val="lt1"/>
          </a:solidFill>
          <a:ln w="9525" cap="flat" cmpd="sng">
            <a:solidFill>
              <a:srgbClr val="E13A5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000" tIns="36000" rIns="72000" bIns="36000" anchor="t" anchorCtr="0">
            <a:noAutofit/>
          </a:bodyPr>
          <a:lstStyle/>
          <a:p>
            <a:pPr algn="ctr">
              <a:buClr>
                <a:schemeClr val="dk1"/>
              </a:buClr>
              <a:buSzPts val="381"/>
            </a:pPr>
            <a:endParaRPr sz="508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3"/>
          <p:cNvSpPr txBox="1"/>
          <p:nvPr/>
        </p:nvSpPr>
        <p:spPr>
          <a:xfrm>
            <a:off x="499873" y="310630"/>
            <a:ext cx="10881633" cy="447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33" rIns="0" bIns="0" anchor="t" anchorCtr="0">
            <a:spAutoFit/>
          </a:bodyPr>
          <a:lstStyle/>
          <a:p>
            <a:pPr marL="16933"/>
            <a:r>
              <a:rPr lang="ru-RU" sz="2800" b="1" dirty="0">
                <a:solidFill>
                  <a:srgbClr val="0B1F33"/>
                </a:solidFill>
                <a:latin typeface="Lato"/>
                <a:ea typeface="Lato"/>
                <a:cs typeface="Lato"/>
                <a:sym typeface="Lato"/>
              </a:rPr>
              <a:t>Условия и статус проекта</a:t>
            </a:r>
            <a:endParaRPr sz="2800" b="1" dirty="0">
              <a:solidFill>
                <a:srgbClr val="0B1F33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38" name="Google Shape;138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1" y="-533400"/>
            <a:ext cx="306089" cy="306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flipH="1">
            <a:off x="385164" y="-533400"/>
            <a:ext cx="306089" cy="306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flipH="1">
            <a:off x="794798" y="-533400"/>
            <a:ext cx="306089" cy="306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flipH="1">
            <a:off x="1204433" y="-531094"/>
            <a:ext cx="306089" cy="306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715637" y="278535"/>
            <a:ext cx="1067031" cy="512173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3"/>
          <p:cNvSpPr/>
          <p:nvPr/>
        </p:nvSpPr>
        <p:spPr>
          <a:xfrm>
            <a:off x="6551197" y="4198648"/>
            <a:ext cx="2108449" cy="1974353"/>
          </a:xfrm>
          <a:prstGeom prst="roundRect">
            <a:avLst>
              <a:gd name="adj" fmla="val 6587"/>
            </a:avLst>
          </a:prstGeom>
          <a:solidFill>
            <a:schemeClr val="lt1"/>
          </a:solidFill>
          <a:ln w="9525" cap="flat" cmpd="sng">
            <a:solidFill>
              <a:srgbClr val="E13A5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000" tIns="36000" rIns="72000" bIns="36000" anchor="t" anchorCtr="0">
            <a:noAutofit/>
          </a:bodyPr>
          <a:lstStyle/>
          <a:p>
            <a:pPr algn="ctr">
              <a:buClr>
                <a:schemeClr val="dk1"/>
              </a:buClr>
              <a:buSzPts val="381"/>
            </a:pPr>
            <a:endParaRPr sz="508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3"/>
          <p:cNvSpPr/>
          <p:nvPr/>
        </p:nvSpPr>
        <p:spPr>
          <a:xfrm>
            <a:off x="511618" y="4198648"/>
            <a:ext cx="2613503" cy="1974353"/>
          </a:xfrm>
          <a:prstGeom prst="roundRect">
            <a:avLst>
              <a:gd name="adj" fmla="val 6587"/>
            </a:avLst>
          </a:prstGeom>
          <a:solidFill>
            <a:schemeClr val="lt1"/>
          </a:solidFill>
          <a:ln w="9525" cap="flat" cmpd="sng">
            <a:solidFill>
              <a:srgbClr val="E13A5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000" tIns="36000" rIns="72000" bIns="36000" anchor="t" anchorCtr="0">
            <a:noAutofit/>
          </a:bodyPr>
          <a:lstStyle/>
          <a:p>
            <a:pPr algn="ctr">
              <a:buClr>
                <a:schemeClr val="dk1"/>
              </a:buClr>
              <a:buSzPts val="381"/>
            </a:pPr>
            <a:endParaRPr sz="508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3457276" y="4198648"/>
            <a:ext cx="2909721" cy="1974353"/>
          </a:xfrm>
          <a:prstGeom prst="roundRect">
            <a:avLst>
              <a:gd name="adj" fmla="val 6587"/>
            </a:avLst>
          </a:prstGeom>
          <a:solidFill>
            <a:schemeClr val="lt1"/>
          </a:solidFill>
          <a:ln w="9525" cap="flat" cmpd="sng">
            <a:solidFill>
              <a:srgbClr val="E13A5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000" tIns="36000" rIns="72000" bIns="36000" anchor="t" anchorCtr="0">
            <a:noAutofit/>
          </a:bodyPr>
          <a:lstStyle/>
          <a:p>
            <a:pPr algn="ctr">
              <a:buClr>
                <a:schemeClr val="dk1"/>
              </a:buClr>
              <a:buSzPts val="381"/>
            </a:pPr>
            <a:endParaRPr sz="508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6512479" y="4397505"/>
            <a:ext cx="2157441" cy="574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ru-RU" sz="1467" b="1" dirty="0">
                <a:solidFill>
                  <a:srgbClr val="0B1F33"/>
                </a:solidFill>
                <a:latin typeface="Lato"/>
                <a:ea typeface="Lato"/>
                <a:cs typeface="Lato"/>
                <a:sym typeface="Lato"/>
              </a:rPr>
              <a:t>ЧЕМУ </a:t>
            </a:r>
            <a:endParaRPr sz="2400" dirty="0"/>
          </a:p>
          <a:p>
            <a:r>
              <a:rPr lang="ru-RU" sz="1467" b="1" dirty="0">
                <a:solidFill>
                  <a:srgbClr val="0B1F33"/>
                </a:solidFill>
                <a:latin typeface="Lato"/>
                <a:ea typeface="Lato"/>
                <a:cs typeface="Lato"/>
                <a:sym typeface="Lato"/>
              </a:rPr>
              <a:t>ОБУЧАЮТ?</a:t>
            </a:r>
            <a:endParaRPr sz="2400" dirty="0"/>
          </a:p>
        </p:txBody>
      </p:sp>
      <p:sp>
        <p:nvSpPr>
          <p:cNvPr id="147" name="Google Shape;147;p3"/>
          <p:cNvSpPr/>
          <p:nvPr/>
        </p:nvSpPr>
        <p:spPr>
          <a:xfrm>
            <a:off x="6643663" y="4963348"/>
            <a:ext cx="1978138" cy="1080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16666"/>
              </a:lnSpc>
            </a:pPr>
            <a:r>
              <a:rPr lang="ru-RU" sz="1200" dirty="0"/>
              <a:t>Современным языкам программирования: </a:t>
            </a:r>
            <a:r>
              <a:rPr lang="ru-RU" sz="1200" dirty="0" err="1"/>
              <a:t>Python</a:t>
            </a:r>
            <a:r>
              <a:rPr lang="ru-RU" sz="1200" dirty="0"/>
              <a:t>, </a:t>
            </a:r>
            <a:r>
              <a:rPr lang="ru-RU" sz="1200" dirty="0" err="1"/>
              <a:t>Java</a:t>
            </a:r>
            <a:r>
              <a:rPr lang="ru-RU" sz="1200" dirty="0"/>
              <a:t>, C++, C#, PHP и др.</a:t>
            </a:r>
          </a:p>
          <a:p>
            <a:pPr>
              <a:lnSpc>
                <a:spcPct val="116666"/>
              </a:lnSpc>
            </a:pPr>
            <a:r>
              <a:rPr lang="ru-RU" sz="1200" dirty="0"/>
              <a:t>Программа: 144 </a:t>
            </a:r>
            <a:r>
              <a:rPr lang="ru-RU" sz="1200" dirty="0" err="1"/>
              <a:t>ак</a:t>
            </a:r>
            <a:r>
              <a:rPr lang="ru-RU" sz="1200" dirty="0"/>
              <a:t>. часа , </a:t>
            </a:r>
          </a:p>
          <a:p>
            <a:pPr>
              <a:lnSpc>
                <a:spcPct val="116666"/>
              </a:lnSpc>
            </a:pPr>
            <a:r>
              <a:rPr lang="ru-RU" sz="1200" dirty="0"/>
              <a:t>4 модуля по 36 часов</a:t>
            </a:r>
            <a:endParaRPr sz="1200" dirty="0">
              <a:solidFill>
                <a:srgbClr val="0B1F33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48" name="Google Shape;148;p3" descr="C:\Users\Олеся\Downloads\premium-icon-digital-3051943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946965" y="4410985"/>
            <a:ext cx="509516" cy="509516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3"/>
          <p:cNvSpPr txBox="1"/>
          <p:nvPr/>
        </p:nvSpPr>
        <p:spPr>
          <a:xfrm>
            <a:off x="696567" y="4978924"/>
            <a:ext cx="2316920" cy="864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16666"/>
              </a:lnSpc>
            </a:pPr>
            <a:r>
              <a:rPr lang="ru-RU" sz="1200" dirty="0"/>
              <a:t>Граждане РФ: школьники 8-11 классов. С 2023 года возможность обучения появится у студентов СПО </a:t>
            </a:r>
            <a:endParaRPr sz="2400" dirty="0"/>
          </a:p>
        </p:txBody>
      </p:sp>
      <p:sp>
        <p:nvSpPr>
          <p:cNvPr id="150" name="Google Shape;150;p3"/>
          <p:cNvSpPr/>
          <p:nvPr/>
        </p:nvSpPr>
        <p:spPr>
          <a:xfrm>
            <a:off x="713379" y="4552891"/>
            <a:ext cx="1958783" cy="225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ru-RU" sz="1467" b="1">
                <a:solidFill>
                  <a:srgbClr val="0B1F33"/>
                </a:solidFill>
                <a:latin typeface="Lato"/>
                <a:ea typeface="Lato"/>
                <a:cs typeface="Lato"/>
                <a:sym typeface="Lato"/>
              </a:rPr>
              <a:t>КТО ОБУЧАЕТСЯ?</a:t>
            </a:r>
            <a:endParaRPr sz="2400"/>
          </a:p>
        </p:txBody>
      </p:sp>
      <p:sp>
        <p:nvSpPr>
          <p:cNvPr id="151" name="Google Shape;151;p3"/>
          <p:cNvSpPr/>
          <p:nvPr/>
        </p:nvSpPr>
        <p:spPr>
          <a:xfrm>
            <a:off x="3615740" y="4491335"/>
            <a:ext cx="1943992" cy="348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ru-RU" sz="1467" b="1" dirty="0">
                <a:solidFill>
                  <a:srgbClr val="0B1F33"/>
                </a:solidFill>
                <a:latin typeface="Lato"/>
                <a:ea typeface="Lato"/>
                <a:cs typeface="Lato"/>
                <a:sym typeface="Lato"/>
              </a:rPr>
              <a:t>КТО ОБУЧАЕТ?</a:t>
            </a:r>
            <a:endParaRPr sz="2400" dirty="0"/>
          </a:p>
        </p:txBody>
      </p:sp>
      <p:sp>
        <p:nvSpPr>
          <p:cNvPr id="152" name="Google Shape;152;p3"/>
          <p:cNvSpPr/>
          <p:nvPr/>
        </p:nvSpPr>
        <p:spPr>
          <a:xfrm>
            <a:off x="3720514" y="4954227"/>
            <a:ext cx="2475196" cy="432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16666"/>
              </a:lnSpc>
            </a:pPr>
            <a:r>
              <a:rPr lang="ru-RU" sz="1200">
                <a:solidFill>
                  <a:srgbClr val="0B1F33"/>
                </a:solidFill>
                <a:latin typeface="Lato"/>
                <a:ea typeface="Lato"/>
                <a:cs typeface="Lato"/>
                <a:sym typeface="Lato"/>
              </a:rPr>
              <a:t>Лидеры ИТ-отрасли</a:t>
            </a:r>
            <a:endParaRPr sz="2400"/>
          </a:p>
          <a:p>
            <a:pPr>
              <a:lnSpc>
                <a:spcPct val="116666"/>
              </a:lnSpc>
            </a:pPr>
            <a:r>
              <a:rPr lang="ru-RU" sz="1200">
                <a:solidFill>
                  <a:srgbClr val="0B1F33"/>
                </a:solidFill>
                <a:latin typeface="Lato"/>
                <a:ea typeface="Lato"/>
                <a:cs typeface="Lato"/>
                <a:sym typeface="Lato"/>
              </a:rPr>
              <a:t>Крупнейшие вузы</a:t>
            </a:r>
            <a:endParaRPr sz="2400"/>
          </a:p>
        </p:txBody>
      </p:sp>
      <p:pic>
        <p:nvPicPr>
          <p:cNvPr id="153" name="Google Shape;153;p3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636085" y="4385930"/>
            <a:ext cx="559625" cy="55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3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422973" y="4397505"/>
            <a:ext cx="536476" cy="53647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5" name="Google Shape;155;p3"/>
          <p:cNvGrpSpPr/>
          <p:nvPr/>
        </p:nvGrpSpPr>
        <p:grpSpPr>
          <a:xfrm>
            <a:off x="6659360" y="2441594"/>
            <a:ext cx="3034168" cy="842433"/>
            <a:chOff x="6459342" y="1488874"/>
            <a:chExt cx="2275626" cy="631825"/>
          </a:xfrm>
        </p:grpSpPr>
        <p:sp>
          <p:nvSpPr>
            <p:cNvPr id="156" name="Google Shape;156;p3"/>
            <p:cNvSpPr txBox="1"/>
            <p:nvPr/>
          </p:nvSpPr>
          <p:spPr>
            <a:xfrm>
              <a:off x="6459342" y="1552153"/>
              <a:ext cx="803910" cy="5053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6933" rIns="0" bIns="0" anchor="t" anchorCtr="0">
              <a:spAutoFit/>
            </a:bodyPr>
            <a:lstStyle/>
            <a:p>
              <a:pPr marL="16933" algn="r"/>
              <a:r>
                <a:rPr lang="ru-RU" sz="2800" b="1" dirty="0">
                  <a:solidFill>
                    <a:schemeClr val="lt1"/>
                  </a:solidFill>
                  <a:latin typeface="Lato"/>
                  <a:ea typeface="Lato"/>
                  <a:cs typeface="Lato"/>
                  <a:sym typeface="Lato"/>
                </a:rPr>
                <a:t>100%</a:t>
              </a:r>
              <a:endParaRPr sz="2800" b="1" dirty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endParaRPr>
            </a:p>
            <a:p>
              <a:pPr marL="16933" algn="r">
                <a:spcBef>
                  <a:spcPts val="33"/>
                </a:spcBef>
              </a:pPr>
              <a:r>
                <a:rPr lang="ru-RU" sz="1467" b="1" dirty="0">
                  <a:solidFill>
                    <a:schemeClr val="lt1"/>
                  </a:solidFill>
                  <a:latin typeface="Lato"/>
                  <a:ea typeface="Lato"/>
                  <a:cs typeface="Lato"/>
                  <a:sym typeface="Lato"/>
                </a:rPr>
                <a:t>бесплатно</a:t>
              </a:r>
              <a:endParaRPr sz="1467" b="1" dirty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57" name="Google Shape;157;p3"/>
            <p:cNvSpPr/>
            <p:nvPr/>
          </p:nvSpPr>
          <p:spPr>
            <a:xfrm>
              <a:off x="7383357" y="1488874"/>
              <a:ext cx="0" cy="631825"/>
            </a:xfrm>
            <a:custGeom>
              <a:avLst/>
              <a:gdLst/>
              <a:ahLst/>
              <a:cxnLst/>
              <a:rect l="l" t="t" r="r" b="b"/>
              <a:pathLst>
                <a:path w="120000" h="631825" extrusionOk="0">
                  <a:moveTo>
                    <a:pt x="0" y="0"/>
                  </a:moveTo>
                  <a:lnTo>
                    <a:pt x="0" y="631571"/>
                  </a:lnTo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158;p3"/>
            <p:cNvSpPr txBox="1"/>
            <p:nvPr/>
          </p:nvSpPr>
          <p:spPr>
            <a:xfrm>
              <a:off x="7583724" y="1584213"/>
              <a:ext cx="1151244" cy="4379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6933" rIns="0" bIns="0" anchor="t" anchorCtr="0">
              <a:spAutoFit/>
            </a:bodyPr>
            <a:lstStyle/>
            <a:p>
              <a:pPr marL="16933" marR="6773"/>
              <a:r>
                <a:rPr lang="ru-RU" sz="1200">
                  <a:solidFill>
                    <a:schemeClr val="lt1"/>
                  </a:solidFill>
                  <a:latin typeface="Lato"/>
                  <a:ea typeface="Lato"/>
                  <a:cs typeface="Lato"/>
                  <a:sym typeface="Lato"/>
                </a:rPr>
                <a:t>обучение финансируется </a:t>
              </a:r>
              <a:endParaRPr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endParaRPr>
            </a:p>
            <a:p>
              <a:pPr marL="16933" marR="6773">
                <a:spcBef>
                  <a:spcPts val="133"/>
                </a:spcBef>
              </a:pPr>
              <a:r>
                <a:rPr lang="ru-RU" sz="1200">
                  <a:solidFill>
                    <a:schemeClr val="lt1"/>
                  </a:solidFill>
                  <a:latin typeface="Lato"/>
                  <a:ea typeface="Lato"/>
                  <a:cs typeface="Lato"/>
                  <a:sym typeface="Lato"/>
                </a:rPr>
                <a:t>государством</a:t>
              </a:r>
              <a:endParaRPr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  <p:grpSp>
        <p:nvGrpSpPr>
          <p:cNvPr id="159" name="Google Shape;159;p3"/>
          <p:cNvGrpSpPr/>
          <p:nvPr/>
        </p:nvGrpSpPr>
        <p:grpSpPr>
          <a:xfrm>
            <a:off x="713380" y="2374461"/>
            <a:ext cx="4786138" cy="972424"/>
            <a:chOff x="415382" y="1438525"/>
            <a:chExt cx="2487577" cy="729318"/>
          </a:xfrm>
        </p:grpSpPr>
        <p:sp>
          <p:nvSpPr>
            <p:cNvPr id="160" name="Google Shape;160;p3"/>
            <p:cNvSpPr txBox="1"/>
            <p:nvPr/>
          </p:nvSpPr>
          <p:spPr>
            <a:xfrm>
              <a:off x="2038560" y="1586346"/>
              <a:ext cx="864399" cy="4475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6933" rIns="0" bIns="0" anchor="t" anchorCtr="0">
              <a:spAutoFit/>
            </a:bodyPr>
            <a:lstStyle/>
            <a:p>
              <a:pPr marL="16933" marR="6773"/>
              <a:r>
                <a:rPr lang="ru-RU" sz="1200" dirty="0">
                  <a:solidFill>
                    <a:schemeClr val="lt1"/>
                  </a:solidFill>
                  <a:latin typeface="Lato"/>
                  <a:ea typeface="Lato"/>
                  <a:cs typeface="Lato"/>
                  <a:sym typeface="Lato"/>
                </a:rPr>
                <a:t>приступят </a:t>
              </a:r>
              <a:endParaRPr sz="1200" dirty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endParaRPr>
            </a:p>
            <a:p>
              <a:pPr marL="16933" marR="6773">
                <a:spcBef>
                  <a:spcPts val="133"/>
                </a:spcBef>
              </a:pPr>
              <a:r>
                <a:rPr lang="ru-RU" sz="1200" dirty="0">
                  <a:solidFill>
                    <a:schemeClr val="lt1"/>
                  </a:solidFill>
                  <a:latin typeface="Lato"/>
                  <a:ea typeface="Lato"/>
                  <a:cs typeface="Lato"/>
                  <a:sym typeface="Lato"/>
                </a:rPr>
                <a:t>к обучению </a:t>
              </a:r>
              <a:endParaRPr sz="1200" dirty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endParaRPr>
            </a:p>
            <a:p>
              <a:pPr marL="16933" marR="6773">
                <a:spcBef>
                  <a:spcPts val="133"/>
                </a:spcBef>
              </a:pPr>
              <a:r>
                <a:rPr lang="ru-RU" sz="1200" dirty="0">
                  <a:solidFill>
                    <a:schemeClr val="lt1"/>
                  </a:solidFill>
                  <a:latin typeface="Lato"/>
                  <a:ea typeface="Lato"/>
                  <a:cs typeface="Lato"/>
                  <a:sym typeface="Lato"/>
                </a:rPr>
                <a:t>в 2023 году</a:t>
              </a:r>
              <a:endParaRPr sz="1200" dirty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61" name="Google Shape;161;p3"/>
            <p:cNvSpPr txBox="1"/>
            <p:nvPr/>
          </p:nvSpPr>
          <p:spPr>
            <a:xfrm>
              <a:off x="415382" y="1438525"/>
              <a:ext cx="1291844" cy="7293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6933" rIns="0" bIns="0" anchor="t" anchorCtr="0">
              <a:spAutoFit/>
            </a:bodyPr>
            <a:lstStyle/>
            <a:p>
              <a:pPr marL="16933" algn="r">
                <a:lnSpc>
                  <a:spcPct val="136190"/>
                </a:lnSpc>
              </a:pPr>
              <a:r>
                <a:rPr lang="ru-RU" sz="2800" b="1" dirty="0">
                  <a:solidFill>
                    <a:schemeClr val="lt1"/>
                  </a:solidFill>
                  <a:latin typeface="Lato"/>
                  <a:ea typeface="Lato"/>
                  <a:cs typeface="Lato"/>
                  <a:sym typeface="Lato"/>
                </a:rPr>
                <a:t>140 000</a:t>
              </a:r>
              <a:endParaRPr sz="2800" b="1" dirty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endParaRPr>
            </a:p>
            <a:p>
              <a:pPr marL="337812" algn="r">
                <a:spcBef>
                  <a:spcPts val="40"/>
                </a:spcBef>
              </a:pPr>
              <a:r>
                <a:rPr lang="ru-RU" sz="1200" b="1" dirty="0">
                  <a:solidFill>
                    <a:schemeClr val="lt1"/>
                  </a:solidFill>
                  <a:latin typeface="Lato"/>
                  <a:ea typeface="Lato"/>
                  <a:cs typeface="Lato"/>
                  <a:sym typeface="Lato"/>
                </a:rPr>
                <a:t>Школьников и студентов колледжей и техникумов</a:t>
              </a:r>
              <a:endParaRPr sz="1200" dirty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62" name="Google Shape;162;p3"/>
            <p:cNvSpPr/>
            <p:nvPr/>
          </p:nvSpPr>
          <p:spPr>
            <a:xfrm>
              <a:off x="1872457" y="1488874"/>
              <a:ext cx="0" cy="631825"/>
            </a:xfrm>
            <a:custGeom>
              <a:avLst/>
              <a:gdLst/>
              <a:ahLst/>
              <a:cxnLst/>
              <a:rect l="l" t="t" r="r" b="b"/>
              <a:pathLst>
                <a:path w="120000" h="631825" extrusionOk="0">
                  <a:moveTo>
                    <a:pt x="0" y="0"/>
                  </a:moveTo>
                  <a:lnTo>
                    <a:pt x="0" y="631571"/>
                  </a:lnTo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4" name="Google Shape;164;p3"/>
          <p:cNvSpPr/>
          <p:nvPr/>
        </p:nvSpPr>
        <p:spPr>
          <a:xfrm>
            <a:off x="9078674" y="4583637"/>
            <a:ext cx="1889991" cy="1176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16666"/>
              </a:lnSpc>
            </a:pPr>
            <a:r>
              <a:rPr lang="ru-RU" sz="1467" b="1" dirty="0">
                <a:solidFill>
                  <a:srgbClr val="0B1F33"/>
                </a:solidFill>
                <a:latin typeface="Lato"/>
                <a:ea typeface="Lato"/>
                <a:cs typeface="Lato"/>
              </a:rPr>
              <a:t>ОРГАНИЗАТОР </a:t>
            </a:r>
            <a:r>
              <a:rPr lang="ru-RU" sz="1200" dirty="0" err="1"/>
              <a:t>Минцифры</a:t>
            </a:r>
            <a:r>
              <a:rPr lang="ru-RU" sz="1200" dirty="0"/>
              <a:t> России </a:t>
            </a:r>
          </a:p>
          <a:p>
            <a:pPr>
              <a:lnSpc>
                <a:spcPct val="116666"/>
              </a:lnSpc>
            </a:pPr>
            <a:endParaRPr lang="ru-RU" sz="1200" dirty="0"/>
          </a:p>
          <a:p>
            <a:pPr>
              <a:lnSpc>
                <a:spcPct val="116666"/>
              </a:lnSpc>
            </a:pPr>
            <a:r>
              <a:rPr lang="ru-RU" sz="1467" b="1" dirty="0">
                <a:solidFill>
                  <a:srgbClr val="0B1F33"/>
                </a:solidFill>
                <a:latin typeface="Lato"/>
                <a:ea typeface="Lato"/>
                <a:cs typeface="Lato"/>
              </a:rPr>
              <a:t>ОПЕРАТОР</a:t>
            </a:r>
          </a:p>
          <a:p>
            <a:pPr>
              <a:lnSpc>
                <a:spcPct val="116666"/>
              </a:lnSpc>
            </a:pPr>
            <a:r>
              <a:rPr lang="ru-RU" sz="1200" dirty="0"/>
              <a:t>АНО «Университет 2035»</a:t>
            </a:r>
          </a:p>
        </p:txBody>
      </p:sp>
      <p:sp>
        <p:nvSpPr>
          <p:cNvPr id="165" name="Google Shape;165;p3"/>
          <p:cNvSpPr/>
          <p:nvPr/>
        </p:nvSpPr>
        <p:spPr>
          <a:xfrm>
            <a:off x="509464" y="944186"/>
            <a:ext cx="5210765" cy="837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60933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ru-RU" sz="1400" b="1" dirty="0">
                <a:solidFill>
                  <a:srgbClr val="002060"/>
                </a:solidFill>
              </a:rPr>
              <a:t>Ключевые условия: </a:t>
            </a:r>
            <a:r>
              <a:rPr lang="ru-RU" sz="1400" dirty="0"/>
              <a:t>Талантливые школьники 8–11 классов и студенты СПО смогут пройти дополнительный двухлетний курс обучения современным языкам программирования</a:t>
            </a:r>
            <a:endParaRPr sz="2400" dirty="0"/>
          </a:p>
        </p:txBody>
      </p:sp>
      <p:sp>
        <p:nvSpPr>
          <p:cNvPr id="38" name="Google Shape;165;p3"/>
          <p:cNvSpPr/>
          <p:nvPr/>
        </p:nvSpPr>
        <p:spPr>
          <a:xfrm>
            <a:off x="5915898" y="946355"/>
            <a:ext cx="6276102" cy="837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60933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ru-RU" sz="1400" b="1" dirty="0">
                <a:solidFill>
                  <a:srgbClr val="002060"/>
                </a:solidFill>
              </a:rPr>
              <a:t>Основание:</a:t>
            </a:r>
          </a:p>
          <a:p>
            <a:pPr>
              <a:lnSpc>
                <a:spcPct val="120000"/>
              </a:lnSpc>
            </a:pPr>
            <a:r>
              <a:rPr lang="ru-RU" sz="1400" dirty="0"/>
              <a:t>Федеральный проект «Развитие кадрового потенциала ИТ-отрасли» национальной программы «Цифровая экономика Российской Федерации</a:t>
            </a:r>
            <a:endParaRPr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6"/>
          <p:cNvSpPr txBox="1"/>
          <p:nvPr/>
        </p:nvSpPr>
        <p:spPr>
          <a:xfrm>
            <a:off x="787811" y="2666905"/>
            <a:ext cx="2273300" cy="315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41367" rIns="0" bIns="0" anchor="t" anchorCtr="0">
            <a:spAutoFit/>
          </a:bodyPr>
          <a:lstStyle/>
          <a:p>
            <a:pPr marL="16933"/>
            <a:r>
              <a:rPr lang="ru-RU" sz="1600" b="1" dirty="0">
                <a:solidFill>
                  <a:srgbClr val="065AA6"/>
                </a:solidFill>
                <a:latin typeface="Lato"/>
                <a:ea typeface="Lato"/>
                <a:cs typeface="Lato"/>
                <a:sym typeface="Lato"/>
              </a:rPr>
              <a:t>Школьник</a:t>
            </a:r>
            <a:endParaRPr sz="1600" dirty="0">
              <a:solidFill>
                <a:srgbClr val="065AA6"/>
              </a:solidFill>
              <a:latin typeface="Lato"/>
              <a:ea typeface="Lato"/>
              <a:cs typeface="Lato"/>
              <a:sym typeface="Lato"/>
            </a:endParaRPr>
          </a:p>
          <a:p>
            <a:pPr marL="16933">
              <a:spcBef>
                <a:spcPts val="813"/>
              </a:spcBef>
            </a:pPr>
            <a:r>
              <a:rPr lang="ru-RU" sz="1333" dirty="0">
                <a:solidFill>
                  <a:srgbClr val="0B1F33"/>
                </a:solidFill>
                <a:latin typeface="Lato"/>
                <a:ea typeface="Lato"/>
                <a:cs typeface="Lato"/>
                <a:sym typeface="Lato"/>
              </a:rPr>
              <a:t>Гражданин РФ. Обучающийся </a:t>
            </a:r>
            <a:br>
              <a:rPr lang="ru-RU" sz="1333" dirty="0">
                <a:solidFill>
                  <a:srgbClr val="0B1F33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lang="ru-RU" sz="1333" dirty="0">
                <a:solidFill>
                  <a:srgbClr val="0B1F33"/>
                </a:solidFill>
                <a:latin typeface="Lato"/>
                <a:ea typeface="Lato"/>
                <a:cs typeface="Lato"/>
                <a:sym typeface="Lato"/>
              </a:rPr>
              <a:t>8-11 классов  общеобразовательной  организации. </a:t>
            </a:r>
            <a:r>
              <a:rPr lang="ru-RU" sz="1333" b="1" dirty="0">
                <a:solidFill>
                  <a:srgbClr val="0B1F33"/>
                </a:solidFill>
                <a:latin typeface="Lato"/>
                <a:ea typeface="Lato"/>
                <a:cs typeface="Lato"/>
                <a:sym typeface="Lato"/>
              </a:rPr>
              <a:t>С 2023 года возможность обучения появится у студентов СПО</a:t>
            </a:r>
            <a:endParaRPr sz="2400" b="1" dirty="0"/>
          </a:p>
          <a:p>
            <a:pPr marL="16933" marR="325959"/>
            <a:endParaRPr sz="1333" dirty="0">
              <a:solidFill>
                <a:srgbClr val="0B1F33"/>
              </a:solidFill>
              <a:latin typeface="Lato"/>
              <a:ea typeface="Lato"/>
              <a:cs typeface="Lato"/>
              <a:sym typeface="Lato"/>
            </a:endParaRPr>
          </a:p>
          <a:p>
            <a:pPr marL="16933" marR="325959"/>
            <a:r>
              <a:rPr lang="ru-RU" sz="1333" dirty="0">
                <a:solidFill>
                  <a:srgbClr val="0B1F33"/>
                </a:solidFill>
                <a:latin typeface="Lato"/>
                <a:ea typeface="Lato"/>
                <a:cs typeface="Lato"/>
                <a:sym typeface="Lato"/>
              </a:rPr>
              <a:t>Зарегистрированный на  Портале </a:t>
            </a:r>
            <a:r>
              <a:rPr lang="ru-RU" sz="1333" dirty="0" err="1">
                <a:solidFill>
                  <a:srgbClr val="0B1F33"/>
                </a:solidFill>
                <a:latin typeface="Lato"/>
                <a:ea typeface="Lato"/>
                <a:cs typeface="Lato"/>
                <a:sym typeface="Lato"/>
              </a:rPr>
              <a:t>Госуслуг</a:t>
            </a:r>
            <a:r>
              <a:rPr lang="ru-RU" sz="1333" dirty="0">
                <a:solidFill>
                  <a:srgbClr val="0B1F33"/>
                </a:solidFill>
                <a:latin typeface="Lato"/>
                <a:ea typeface="Lato"/>
                <a:cs typeface="Lato"/>
                <a:sym typeface="Lato"/>
              </a:rPr>
              <a:t> и</a:t>
            </a:r>
            <a:endParaRPr sz="1333" dirty="0">
              <a:solidFill>
                <a:srgbClr val="0B1F33"/>
              </a:solidFill>
              <a:latin typeface="Lato"/>
              <a:ea typeface="Lato"/>
              <a:cs typeface="Lato"/>
              <a:sym typeface="Lato"/>
            </a:endParaRPr>
          </a:p>
          <a:p>
            <a:pPr marL="16933"/>
            <a:r>
              <a:rPr lang="ru-RU" sz="1333" dirty="0">
                <a:solidFill>
                  <a:srgbClr val="0B1F33"/>
                </a:solidFill>
                <a:latin typeface="Lato"/>
                <a:ea typeface="Lato"/>
                <a:cs typeface="Lato"/>
                <a:sym typeface="Lato"/>
              </a:rPr>
              <a:t>подтвердивший учетную</a:t>
            </a:r>
            <a:endParaRPr sz="1333" dirty="0">
              <a:solidFill>
                <a:srgbClr val="0B1F33"/>
              </a:solidFill>
              <a:latin typeface="Lato"/>
              <a:ea typeface="Lato"/>
              <a:cs typeface="Lato"/>
              <a:sym typeface="Lato"/>
            </a:endParaRPr>
          </a:p>
          <a:p>
            <a:pPr marL="16933"/>
            <a:r>
              <a:rPr lang="ru-RU" sz="1333" dirty="0">
                <a:solidFill>
                  <a:srgbClr val="0B1F33"/>
                </a:solidFill>
                <a:latin typeface="Lato"/>
                <a:ea typeface="Lato"/>
                <a:cs typeface="Lato"/>
                <a:sym typeface="Lato"/>
              </a:rPr>
              <a:t>запись.</a:t>
            </a:r>
            <a:endParaRPr sz="1333" dirty="0">
              <a:solidFill>
                <a:srgbClr val="0B1F33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237" name="Google Shape;237;p6"/>
          <p:cNvGrpSpPr/>
          <p:nvPr/>
        </p:nvGrpSpPr>
        <p:grpSpPr>
          <a:xfrm>
            <a:off x="580819" y="1548855"/>
            <a:ext cx="2639907" cy="4502624"/>
            <a:chOff x="481584" y="1702307"/>
            <a:chExt cx="1979930" cy="2956560"/>
          </a:xfrm>
        </p:grpSpPr>
        <p:sp>
          <p:nvSpPr>
            <p:cNvPr id="238" name="Google Shape;238;p6"/>
            <p:cNvSpPr/>
            <p:nvPr/>
          </p:nvSpPr>
          <p:spPr>
            <a:xfrm>
              <a:off x="481584" y="1702307"/>
              <a:ext cx="1979930" cy="2956560"/>
            </a:xfrm>
            <a:custGeom>
              <a:avLst/>
              <a:gdLst/>
              <a:ahLst/>
              <a:cxnLst/>
              <a:rect l="l" t="t" r="r" b="b"/>
              <a:pathLst>
                <a:path w="1979930" h="2956560" extrusionOk="0">
                  <a:moveTo>
                    <a:pt x="0" y="80899"/>
                  </a:moveTo>
                  <a:lnTo>
                    <a:pt x="6353" y="49399"/>
                  </a:lnTo>
                  <a:lnTo>
                    <a:pt x="23679" y="23685"/>
                  </a:lnTo>
                  <a:lnTo>
                    <a:pt x="49377" y="6353"/>
                  </a:lnTo>
                  <a:lnTo>
                    <a:pt x="80848" y="0"/>
                  </a:lnTo>
                  <a:lnTo>
                    <a:pt x="1898777" y="0"/>
                  </a:lnTo>
                  <a:lnTo>
                    <a:pt x="1930276" y="6353"/>
                  </a:lnTo>
                  <a:lnTo>
                    <a:pt x="1955990" y="23685"/>
                  </a:lnTo>
                  <a:lnTo>
                    <a:pt x="1973322" y="49399"/>
                  </a:lnTo>
                  <a:lnTo>
                    <a:pt x="1979676" y="80899"/>
                  </a:lnTo>
                  <a:lnTo>
                    <a:pt x="1979676" y="2875711"/>
                  </a:lnTo>
                  <a:lnTo>
                    <a:pt x="1973322" y="2907182"/>
                  </a:lnTo>
                  <a:lnTo>
                    <a:pt x="1955990" y="2932880"/>
                  </a:lnTo>
                  <a:lnTo>
                    <a:pt x="1930276" y="2950206"/>
                  </a:lnTo>
                  <a:lnTo>
                    <a:pt x="1898777" y="2956560"/>
                  </a:lnTo>
                  <a:lnTo>
                    <a:pt x="80848" y="2956560"/>
                  </a:lnTo>
                  <a:lnTo>
                    <a:pt x="49377" y="2950206"/>
                  </a:lnTo>
                  <a:lnTo>
                    <a:pt x="23679" y="2932880"/>
                  </a:lnTo>
                  <a:lnTo>
                    <a:pt x="6353" y="2907182"/>
                  </a:lnTo>
                  <a:lnTo>
                    <a:pt x="0" y="2875711"/>
                  </a:lnTo>
                  <a:lnTo>
                    <a:pt x="0" y="80899"/>
                  </a:lnTo>
                  <a:close/>
                </a:path>
              </a:pathLst>
            </a:custGeom>
            <a:noFill/>
            <a:ln w="9525" cap="flat" cmpd="sng">
              <a:solidFill>
                <a:srgbClr val="065AA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9" name="Google Shape;239;p6"/>
            <p:cNvSpPr/>
            <p:nvPr/>
          </p:nvSpPr>
          <p:spPr>
            <a:xfrm>
              <a:off x="617220" y="2382011"/>
              <a:ext cx="475615" cy="33655"/>
            </a:xfrm>
            <a:custGeom>
              <a:avLst/>
              <a:gdLst/>
              <a:ahLst/>
              <a:cxnLst/>
              <a:rect l="l" t="t" r="r" b="b"/>
              <a:pathLst>
                <a:path w="475615" h="33655" extrusionOk="0">
                  <a:moveTo>
                    <a:pt x="462813" y="33527"/>
                  </a:moveTo>
                  <a:lnTo>
                    <a:pt x="12674" y="33527"/>
                  </a:lnTo>
                  <a:lnTo>
                    <a:pt x="5702" y="33527"/>
                  </a:lnTo>
                  <a:lnTo>
                    <a:pt x="0" y="28448"/>
                  </a:lnTo>
                  <a:lnTo>
                    <a:pt x="0" y="22351"/>
                  </a:lnTo>
                  <a:lnTo>
                    <a:pt x="0" y="11175"/>
                  </a:lnTo>
                  <a:lnTo>
                    <a:pt x="0" y="5080"/>
                  </a:lnTo>
                  <a:lnTo>
                    <a:pt x="5702" y="0"/>
                  </a:lnTo>
                  <a:lnTo>
                    <a:pt x="12674" y="0"/>
                  </a:lnTo>
                  <a:lnTo>
                    <a:pt x="462813" y="0"/>
                  </a:lnTo>
                  <a:lnTo>
                    <a:pt x="469785" y="0"/>
                  </a:lnTo>
                  <a:lnTo>
                    <a:pt x="475488" y="5080"/>
                  </a:lnTo>
                  <a:lnTo>
                    <a:pt x="475488" y="11175"/>
                  </a:lnTo>
                  <a:lnTo>
                    <a:pt x="475488" y="22351"/>
                  </a:lnTo>
                  <a:lnTo>
                    <a:pt x="475488" y="28448"/>
                  </a:lnTo>
                  <a:lnTo>
                    <a:pt x="469785" y="33527"/>
                  </a:lnTo>
                  <a:lnTo>
                    <a:pt x="462813" y="33527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0" name="Google Shape;240;p6"/>
          <p:cNvSpPr/>
          <p:nvPr/>
        </p:nvSpPr>
        <p:spPr>
          <a:xfrm>
            <a:off x="4064000" y="1542759"/>
            <a:ext cx="2743200" cy="4508720"/>
          </a:xfrm>
          <a:custGeom>
            <a:avLst/>
            <a:gdLst/>
            <a:ahLst/>
            <a:cxnLst/>
            <a:rect l="l" t="t" r="r" b="b"/>
            <a:pathLst>
              <a:path w="2057400" h="2961640" extrusionOk="0">
                <a:moveTo>
                  <a:pt x="0" y="84074"/>
                </a:moveTo>
                <a:lnTo>
                  <a:pt x="6600" y="51327"/>
                </a:lnTo>
                <a:lnTo>
                  <a:pt x="24606" y="24606"/>
                </a:lnTo>
                <a:lnTo>
                  <a:pt x="51327" y="6600"/>
                </a:lnTo>
                <a:lnTo>
                  <a:pt x="84074" y="0"/>
                </a:lnTo>
                <a:lnTo>
                  <a:pt x="1973326" y="0"/>
                </a:lnTo>
                <a:lnTo>
                  <a:pt x="2006072" y="6600"/>
                </a:lnTo>
                <a:lnTo>
                  <a:pt x="2032793" y="24606"/>
                </a:lnTo>
                <a:lnTo>
                  <a:pt x="2050799" y="51327"/>
                </a:lnTo>
                <a:lnTo>
                  <a:pt x="2057400" y="84074"/>
                </a:lnTo>
                <a:lnTo>
                  <a:pt x="2057400" y="2877108"/>
                </a:lnTo>
                <a:lnTo>
                  <a:pt x="2050799" y="2909814"/>
                </a:lnTo>
                <a:lnTo>
                  <a:pt x="2032793" y="2936522"/>
                </a:lnTo>
                <a:lnTo>
                  <a:pt x="2006072" y="2954529"/>
                </a:lnTo>
                <a:lnTo>
                  <a:pt x="1973326" y="2961132"/>
                </a:lnTo>
                <a:lnTo>
                  <a:pt x="84074" y="2961132"/>
                </a:lnTo>
                <a:lnTo>
                  <a:pt x="51327" y="2954529"/>
                </a:lnTo>
                <a:lnTo>
                  <a:pt x="24606" y="2936522"/>
                </a:lnTo>
                <a:lnTo>
                  <a:pt x="6600" y="2909814"/>
                </a:lnTo>
                <a:lnTo>
                  <a:pt x="0" y="2877108"/>
                </a:lnTo>
                <a:lnTo>
                  <a:pt x="0" y="84074"/>
                </a:lnTo>
                <a:close/>
              </a:path>
            </a:pathLst>
          </a:custGeom>
          <a:noFill/>
          <a:ln w="9525" cap="flat" cmpd="sng">
            <a:solidFill>
              <a:srgbClr val="E13A5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6"/>
          <p:cNvSpPr txBox="1"/>
          <p:nvPr/>
        </p:nvSpPr>
        <p:spPr>
          <a:xfrm>
            <a:off x="4272618" y="2652285"/>
            <a:ext cx="2432983" cy="2541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40533" rIns="0" bIns="0" anchor="t" anchorCtr="0">
            <a:spAutoFit/>
          </a:bodyPr>
          <a:lstStyle/>
          <a:p>
            <a:pPr marL="16933"/>
            <a:r>
              <a:rPr lang="ru-RU" sz="1600" b="1">
                <a:solidFill>
                  <a:srgbClr val="E13A56"/>
                </a:solidFill>
                <a:latin typeface="Lato"/>
                <a:ea typeface="Lato"/>
                <a:cs typeface="Lato"/>
                <a:sym typeface="Lato"/>
              </a:rPr>
              <a:t>Родитель</a:t>
            </a:r>
            <a:endParaRPr sz="1600">
              <a:solidFill>
                <a:srgbClr val="E13A56"/>
              </a:solidFill>
              <a:latin typeface="Lato"/>
              <a:ea typeface="Lato"/>
              <a:cs typeface="Lato"/>
              <a:sym typeface="Lato"/>
            </a:endParaRPr>
          </a:p>
          <a:p>
            <a:pPr marL="16933">
              <a:spcBef>
                <a:spcPts val="813"/>
              </a:spcBef>
            </a:pPr>
            <a:r>
              <a:rPr lang="ru-RU" sz="1333">
                <a:solidFill>
                  <a:srgbClr val="0B1F33"/>
                </a:solidFill>
                <a:latin typeface="Lato"/>
                <a:ea typeface="Lato"/>
                <a:cs typeface="Lato"/>
                <a:sym typeface="Lato"/>
              </a:rPr>
              <a:t>Гражданин РФ. Родитель (законный  представитель)</a:t>
            </a:r>
            <a:endParaRPr sz="1333">
              <a:solidFill>
                <a:srgbClr val="0B1F33"/>
              </a:solidFill>
              <a:latin typeface="Lato"/>
              <a:ea typeface="Lato"/>
              <a:cs typeface="Lato"/>
              <a:sym typeface="Lato"/>
            </a:endParaRPr>
          </a:p>
          <a:p>
            <a:pPr marL="16933" marR="6773"/>
            <a:r>
              <a:rPr lang="ru-RU" sz="1333">
                <a:solidFill>
                  <a:srgbClr val="0B1F33"/>
                </a:solidFill>
                <a:latin typeface="Lato"/>
                <a:ea typeface="Lato"/>
                <a:cs typeface="Lato"/>
                <a:sym typeface="Lato"/>
              </a:rPr>
              <a:t>обучающегося 8-11 класса  общеобразовательной  организации.</a:t>
            </a:r>
            <a:br>
              <a:rPr lang="ru-RU" sz="1333">
                <a:solidFill>
                  <a:srgbClr val="0B1F33"/>
                </a:solidFill>
                <a:latin typeface="Lato"/>
                <a:ea typeface="Lato"/>
                <a:cs typeface="Lato"/>
                <a:sym typeface="Lato"/>
              </a:rPr>
            </a:br>
            <a:endParaRPr sz="1333">
              <a:solidFill>
                <a:srgbClr val="0B1F33"/>
              </a:solidFill>
              <a:latin typeface="Lato"/>
              <a:ea typeface="Lato"/>
              <a:cs typeface="Lato"/>
              <a:sym typeface="Lato"/>
            </a:endParaRPr>
          </a:p>
          <a:p>
            <a:pPr marL="16933" marR="6773"/>
            <a:r>
              <a:rPr lang="ru-RU" sz="1333">
                <a:solidFill>
                  <a:srgbClr val="0B1F33"/>
                </a:solidFill>
                <a:latin typeface="Lato"/>
                <a:ea typeface="Lato"/>
                <a:cs typeface="Lato"/>
                <a:sym typeface="Lato"/>
              </a:rPr>
              <a:t>Зарегистрированный </a:t>
            </a:r>
            <a:br>
              <a:rPr lang="ru-RU" sz="1333">
                <a:solidFill>
                  <a:srgbClr val="0B1F33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lang="ru-RU" sz="1333">
                <a:solidFill>
                  <a:srgbClr val="0B1F33"/>
                </a:solidFill>
                <a:latin typeface="Lato"/>
                <a:ea typeface="Lato"/>
                <a:cs typeface="Lato"/>
                <a:sym typeface="Lato"/>
              </a:rPr>
              <a:t>на  Портале Госуслуг и</a:t>
            </a:r>
            <a:endParaRPr sz="1333">
              <a:solidFill>
                <a:srgbClr val="0B1F33"/>
              </a:solidFill>
              <a:latin typeface="Lato"/>
              <a:ea typeface="Lato"/>
              <a:cs typeface="Lato"/>
              <a:sym typeface="Lato"/>
            </a:endParaRPr>
          </a:p>
          <a:p>
            <a:pPr marL="16933" marR="198962">
              <a:spcBef>
                <a:spcPts val="7"/>
              </a:spcBef>
            </a:pPr>
            <a:r>
              <a:rPr lang="ru-RU" sz="1333">
                <a:solidFill>
                  <a:srgbClr val="0B1F33"/>
                </a:solidFill>
                <a:latin typeface="Lato"/>
                <a:ea typeface="Lato"/>
                <a:cs typeface="Lato"/>
                <a:sym typeface="Lato"/>
              </a:rPr>
              <a:t>подтвердивший учетную  запись.</a:t>
            </a:r>
            <a:endParaRPr sz="1333">
              <a:solidFill>
                <a:srgbClr val="0B1F33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42" name="Google Shape;242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" y="-533400"/>
            <a:ext cx="306089" cy="306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385164" y="-533400"/>
            <a:ext cx="306089" cy="306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flipH="1">
            <a:off x="794798" y="-533400"/>
            <a:ext cx="306089" cy="306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flipH="1">
            <a:off x="1204433" y="-531094"/>
            <a:ext cx="306089" cy="306089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6"/>
          <p:cNvSpPr txBox="1"/>
          <p:nvPr/>
        </p:nvSpPr>
        <p:spPr>
          <a:xfrm>
            <a:off x="499874" y="237815"/>
            <a:ext cx="6815327" cy="447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33" rIns="0" bIns="0" anchor="t" anchorCtr="0">
            <a:spAutoFit/>
          </a:bodyPr>
          <a:lstStyle/>
          <a:p>
            <a:pPr marL="16933"/>
            <a:r>
              <a:rPr lang="ru-RU" sz="2800" b="1">
                <a:solidFill>
                  <a:srgbClr val="0B1F33"/>
                </a:solidFill>
                <a:latin typeface="Lato"/>
                <a:ea typeface="Lato"/>
                <a:cs typeface="Lato"/>
                <a:sym typeface="Lato"/>
              </a:rPr>
              <a:t>Кто может подать заявку</a:t>
            </a:r>
            <a:endParaRPr sz="2800" b="1">
              <a:solidFill>
                <a:srgbClr val="0B1F33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47" name="Google Shape;247;p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flipH="1">
            <a:off x="1913485" y="1872193"/>
            <a:ext cx="759523" cy="9247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455410" y="1872191"/>
            <a:ext cx="783820" cy="9247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9" name="Google Shape;249;p6"/>
          <p:cNvGrpSpPr/>
          <p:nvPr/>
        </p:nvGrpSpPr>
        <p:grpSpPr>
          <a:xfrm>
            <a:off x="7763076" y="793496"/>
            <a:ext cx="3529753" cy="5604933"/>
            <a:chOff x="5522975" y="665988"/>
            <a:chExt cx="2647315" cy="4203700"/>
          </a:xfrm>
        </p:grpSpPr>
        <p:pic>
          <p:nvPicPr>
            <p:cNvPr id="250" name="Google Shape;250;p6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5527547" y="670560"/>
              <a:ext cx="2638044" cy="419404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6"/>
            <p:cNvSpPr/>
            <p:nvPr/>
          </p:nvSpPr>
          <p:spPr>
            <a:xfrm>
              <a:off x="5522975" y="665988"/>
              <a:ext cx="2647315" cy="4203700"/>
            </a:xfrm>
            <a:custGeom>
              <a:avLst/>
              <a:gdLst/>
              <a:ahLst/>
              <a:cxnLst/>
              <a:rect l="l" t="t" r="r" b="b"/>
              <a:pathLst>
                <a:path w="2647315" h="4203700" extrusionOk="0">
                  <a:moveTo>
                    <a:pt x="0" y="4203192"/>
                  </a:moveTo>
                  <a:lnTo>
                    <a:pt x="2647187" y="4203192"/>
                  </a:lnTo>
                  <a:lnTo>
                    <a:pt x="2647187" y="0"/>
                  </a:lnTo>
                  <a:lnTo>
                    <a:pt x="0" y="0"/>
                  </a:lnTo>
                  <a:lnTo>
                    <a:pt x="0" y="4203192"/>
                  </a:lnTo>
                  <a:close/>
                </a:path>
              </a:pathLst>
            </a:custGeom>
            <a:noFill/>
            <a:ln w="9525" cap="flat" cmpd="sng">
              <a:solidFill>
                <a:srgbClr val="E2EA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2" name="Google Shape;252;p6"/>
          <p:cNvSpPr txBox="1"/>
          <p:nvPr/>
        </p:nvSpPr>
        <p:spPr>
          <a:xfrm>
            <a:off x="7821914" y="172839"/>
            <a:ext cx="3412585" cy="512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42233" rIns="0" bIns="0" anchor="t" anchorCtr="0">
            <a:spAutoFit/>
          </a:bodyPr>
          <a:lstStyle/>
          <a:p>
            <a:r>
              <a:rPr lang="ru-RU" sz="2400">
                <a:solidFill>
                  <a:srgbClr val="065AA6"/>
                </a:solidFill>
                <a:latin typeface="Lato"/>
                <a:ea typeface="Lato"/>
                <a:cs typeface="Lato"/>
                <a:sym typeface="Lato"/>
              </a:rPr>
              <a:t>gosuslugi.ru</a:t>
            </a:r>
            <a:r>
              <a:rPr lang="ru-RU" sz="2400">
                <a:solidFill>
                  <a:srgbClr val="041745"/>
                </a:solidFill>
                <a:latin typeface="Lato"/>
                <a:ea typeface="Lato"/>
                <a:cs typeface="Lato"/>
                <a:sym typeface="Lato"/>
              </a:rPr>
              <a:t>/</a:t>
            </a:r>
            <a:r>
              <a:rPr lang="ru-RU" sz="2400" b="1">
                <a:solidFill>
                  <a:srgbClr val="E13A56"/>
                </a:solidFill>
                <a:latin typeface="Lato"/>
                <a:ea typeface="Lato"/>
                <a:cs typeface="Lato"/>
                <a:sym typeface="Lato"/>
              </a:rPr>
              <a:t>futurecode</a:t>
            </a:r>
            <a:endParaRPr sz="2400" b="1">
              <a:solidFill>
                <a:srgbClr val="E13A5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6F9623A-4B71-4404-9560-206469F98104}"/>
              </a:ext>
            </a:extLst>
          </p:cNvPr>
          <p:cNvSpPr/>
          <p:nvPr/>
        </p:nvSpPr>
        <p:spPr>
          <a:xfrm>
            <a:off x="9652000" y="1762124"/>
            <a:ext cx="618067" cy="110067"/>
          </a:xfrm>
          <a:prstGeom prst="rect">
            <a:avLst/>
          </a:prstGeom>
          <a:solidFill>
            <a:srgbClr val="FBFCFF"/>
          </a:solidFill>
          <a:ln>
            <a:solidFill>
              <a:srgbClr val="FBF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</p:spTree>
    <p:extLst>
      <p:ext uri="{BB962C8B-B14F-4D97-AF65-F5344CB8AC3E}">
        <p14:creationId xmlns:p14="http://schemas.microsoft.com/office/powerpoint/2010/main" val="3837136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6"/>
          <p:cNvSpPr txBox="1"/>
          <p:nvPr/>
        </p:nvSpPr>
        <p:spPr>
          <a:xfrm>
            <a:off x="499874" y="206993"/>
            <a:ext cx="11130151" cy="386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33" rIns="0" bIns="0" anchor="t" anchorCtr="0">
            <a:spAutoFit/>
          </a:bodyPr>
          <a:lstStyle/>
          <a:p>
            <a:pPr marL="16933"/>
            <a:r>
              <a:rPr lang="ru-RU" sz="2400" b="1" dirty="0">
                <a:solidFill>
                  <a:srgbClr val="0B1F33"/>
                </a:solidFill>
                <a:latin typeface="Lato"/>
                <a:ea typeface="Lato"/>
                <a:cs typeface="Lato"/>
                <a:sym typeface="Lato"/>
              </a:rPr>
              <a:t>Программы ООО «МЭО»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1461624"/>
              </p:ext>
            </p:extLst>
          </p:nvPr>
        </p:nvGraphicFramePr>
        <p:xfrm>
          <a:off x="417360" y="603697"/>
          <a:ext cx="11521210" cy="621207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634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16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19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783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№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Программа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Уровень сложности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Ссылка на </a:t>
                      </a:r>
                      <a:r>
                        <a:rPr lang="ru-RU" sz="1200" b="1" u="none" strike="noStrike" dirty="0" err="1">
                          <a:effectLst/>
                        </a:rPr>
                        <a:t>лендинг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204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Основы </a:t>
                      </a:r>
                      <a:r>
                        <a:rPr lang="ru-RU" sz="1200" u="none" strike="noStrike" dirty="0" err="1">
                          <a:effectLst/>
                        </a:rPr>
                        <a:t>Python</a:t>
                      </a:r>
                      <a:r>
                        <a:rPr lang="ru-RU" sz="1200" u="none" strike="noStrike" dirty="0">
                          <a:effectLst/>
                        </a:rPr>
                        <a:t>. Программирование алгоритмов машинного обучения. Онлайн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Начальный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sng" strike="noStrike" dirty="0">
                          <a:effectLst/>
                          <a:hlinkClick r:id="rId3"/>
                        </a:rPr>
                        <a:t>https://kb.academy-meo.ru/python-online</a:t>
                      </a:r>
                      <a:endParaRPr lang="en-US" sz="1200" b="0" i="0" u="sng" strike="noStrike" dirty="0">
                        <a:solidFill>
                          <a:srgbClr val="0000FF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204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</a:rPr>
                        <a:t>Основы </a:t>
                      </a:r>
                      <a:r>
                        <a:rPr lang="ru-RU" sz="1200" b="1" u="none" strike="noStrike" dirty="0" err="1">
                          <a:effectLst/>
                        </a:rPr>
                        <a:t>Python</a:t>
                      </a:r>
                      <a:r>
                        <a:rPr lang="ru-RU" sz="1200" b="1" u="none" strike="noStrike" dirty="0">
                          <a:effectLst/>
                        </a:rPr>
                        <a:t>. Программирование алгоритмов машинного обучения. Офлайн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Начальный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sng" strike="noStrike" dirty="0">
                          <a:effectLst/>
                          <a:hlinkClick r:id="rId4"/>
                        </a:rPr>
                        <a:t>https://kb.academy-meo.ru/python-offline</a:t>
                      </a:r>
                      <a:endParaRPr lang="en-US" sz="1200" b="0" i="0" u="sng" strike="noStrike" dirty="0">
                        <a:solidFill>
                          <a:srgbClr val="0000FF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204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Основы </a:t>
                      </a:r>
                      <a:r>
                        <a:rPr lang="ru-RU" sz="1200" u="none" strike="noStrike" dirty="0" err="1">
                          <a:effectLst/>
                        </a:rPr>
                        <a:t>Python</a:t>
                      </a:r>
                      <a:r>
                        <a:rPr lang="ru-RU" sz="1200" u="none" strike="noStrike" dirty="0">
                          <a:effectLst/>
                        </a:rPr>
                        <a:t>. </a:t>
                      </a:r>
                      <a:r>
                        <a:rPr lang="ru-RU" sz="1200" u="none" strike="noStrike" dirty="0" err="1">
                          <a:effectLst/>
                        </a:rPr>
                        <a:t>Тестировщик</a:t>
                      </a:r>
                      <a:r>
                        <a:rPr lang="ru-RU" sz="1200" u="none" strike="noStrike" dirty="0">
                          <a:effectLst/>
                        </a:rPr>
                        <a:t> видеоигр. Онлайн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Базовый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sng" strike="noStrike" dirty="0">
                          <a:effectLst/>
                          <a:hlinkClick r:id="rId5"/>
                        </a:rPr>
                        <a:t>https://kb.academy-meo.ru/tester-online</a:t>
                      </a:r>
                      <a:endParaRPr lang="en-US" sz="1200" b="0" i="0" u="sng" strike="noStrike" dirty="0">
                        <a:solidFill>
                          <a:srgbClr val="0000FF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204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</a:rPr>
                        <a:t>Основы </a:t>
                      </a:r>
                      <a:r>
                        <a:rPr lang="ru-RU" sz="1200" b="1" u="none" strike="noStrike" dirty="0" err="1">
                          <a:effectLst/>
                        </a:rPr>
                        <a:t>Python</a:t>
                      </a:r>
                      <a:r>
                        <a:rPr lang="ru-RU" sz="1200" b="1" u="none" strike="noStrike" dirty="0">
                          <a:effectLst/>
                        </a:rPr>
                        <a:t>. </a:t>
                      </a:r>
                      <a:r>
                        <a:rPr lang="ru-RU" sz="1200" b="1" u="none" strike="noStrike" dirty="0" err="1">
                          <a:effectLst/>
                        </a:rPr>
                        <a:t>Тестировщик</a:t>
                      </a:r>
                      <a:r>
                        <a:rPr lang="ru-RU" sz="1200" b="1" u="none" strike="noStrike" dirty="0">
                          <a:effectLst/>
                        </a:rPr>
                        <a:t> видеоигр. Офлайн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Базовый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sng" strike="noStrike">
                          <a:effectLst/>
                          <a:hlinkClick r:id="rId6"/>
                        </a:rPr>
                        <a:t>https://kb.academy-meo.ru/tester-offline</a:t>
                      </a:r>
                      <a:endParaRPr lang="en-US" sz="1200" b="0" i="0" u="sng" strike="noStrike">
                        <a:solidFill>
                          <a:srgbClr val="0000FF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77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Основы </a:t>
                      </a:r>
                      <a:r>
                        <a:rPr lang="ru-RU" sz="1200" u="none" strike="noStrike" dirty="0" err="1">
                          <a:effectLst/>
                        </a:rPr>
                        <a:t>Python</a:t>
                      </a:r>
                      <a:r>
                        <a:rPr lang="ru-RU" sz="1200" u="none" strike="noStrike" dirty="0">
                          <a:effectLst/>
                        </a:rPr>
                        <a:t>. </a:t>
                      </a:r>
                      <a:r>
                        <a:rPr lang="ru-RU" sz="1200" u="none" strike="noStrike" dirty="0" err="1">
                          <a:effectLst/>
                        </a:rPr>
                        <a:t>Python</a:t>
                      </a:r>
                      <a:r>
                        <a:rPr lang="ru-RU" sz="1200" u="none" strike="noStrike" dirty="0">
                          <a:effectLst/>
                        </a:rPr>
                        <a:t> для </a:t>
                      </a:r>
                      <a:r>
                        <a:rPr lang="ru-RU" sz="1200" u="none" strike="noStrike" dirty="0" err="1">
                          <a:effectLst/>
                        </a:rPr>
                        <a:t>кибербезопасности</a:t>
                      </a:r>
                      <a:r>
                        <a:rPr lang="ru-RU" sz="1200" u="none" strike="noStrike" dirty="0">
                          <a:effectLst/>
                        </a:rPr>
                        <a:t>. Онлайн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Базовый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sng" strike="noStrike">
                          <a:effectLst/>
                          <a:hlinkClick r:id="rId7"/>
                        </a:rPr>
                        <a:t>https://kb.academy-meo.ru/cybersecurity-online</a:t>
                      </a:r>
                      <a:endParaRPr lang="en-US" sz="1200" b="0" i="0" u="sng" strike="noStrike">
                        <a:solidFill>
                          <a:srgbClr val="0000FF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77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</a:rPr>
                        <a:t>Основы </a:t>
                      </a:r>
                      <a:r>
                        <a:rPr lang="ru-RU" sz="1200" b="1" u="none" strike="noStrike" dirty="0" err="1">
                          <a:effectLst/>
                        </a:rPr>
                        <a:t>Python</a:t>
                      </a:r>
                      <a:r>
                        <a:rPr lang="ru-RU" sz="1200" b="1" u="none" strike="noStrike" dirty="0">
                          <a:effectLst/>
                        </a:rPr>
                        <a:t>. </a:t>
                      </a:r>
                      <a:r>
                        <a:rPr lang="ru-RU" sz="1200" b="1" u="none" strike="noStrike" dirty="0" err="1">
                          <a:effectLst/>
                        </a:rPr>
                        <a:t>Python</a:t>
                      </a:r>
                      <a:r>
                        <a:rPr lang="ru-RU" sz="1200" b="1" u="none" strike="noStrike" dirty="0">
                          <a:effectLst/>
                        </a:rPr>
                        <a:t> для </a:t>
                      </a:r>
                      <a:r>
                        <a:rPr lang="ru-RU" sz="1200" b="1" u="none" strike="noStrike" dirty="0" err="1">
                          <a:effectLst/>
                        </a:rPr>
                        <a:t>кибербезопасности</a:t>
                      </a:r>
                      <a:r>
                        <a:rPr lang="ru-RU" sz="1200" b="1" u="none" strike="noStrike" dirty="0">
                          <a:effectLst/>
                        </a:rPr>
                        <a:t>. Офлайн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Базовый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sng" strike="noStrike">
                          <a:effectLst/>
                          <a:hlinkClick r:id="rId8"/>
                        </a:rPr>
                        <a:t>https://kb.academy-meo.ru/cybersecurity-offline</a:t>
                      </a:r>
                      <a:endParaRPr lang="en-US" sz="1200" b="0" i="0" u="sng" strike="noStrike">
                        <a:solidFill>
                          <a:srgbClr val="0000FF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77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Основы </a:t>
                      </a:r>
                      <a:r>
                        <a:rPr lang="ru-RU" sz="1200" u="none" strike="noStrike" dirty="0" err="1">
                          <a:effectLst/>
                        </a:rPr>
                        <a:t>Python</a:t>
                      </a:r>
                      <a:r>
                        <a:rPr lang="ru-RU" sz="1200" u="none" strike="noStrike" dirty="0">
                          <a:effectLst/>
                        </a:rPr>
                        <a:t>. Программирование </a:t>
                      </a:r>
                      <a:r>
                        <a:rPr lang="ru-RU" sz="1200" u="none" strike="noStrike" dirty="0" err="1">
                          <a:effectLst/>
                        </a:rPr>
                        <a:t>дронов</a:t>
                      </a:r>
                      <a:r>
                        <a:rPr lang="ru-RU" sz="1200" u="none" strike="noStrike" dirty="0">
                          <a:effectLst/>
                        </a:rPr>
                        <a:t>. Онлайн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Начальный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sng" strike="noStrike">
                          <a:effectLst/>
                          <a:hlinkClick r:id="rId9"/>
                        </a:rPr>
                        <a:t>https://kb.academy-meo.ru/drone-programming-online</a:t>
                      </a:r>
                      <a:endParaRPr lang="en-US" sz="1200" b="0" i="0" u="sng" strike="noStrike">
                        <a:solidFill>
                          <a:srgbClr val="0000FF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77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</a:rPr>
                        <a:t>Основы </a:t>
                      </a:r>
                      <a:r>
                        <a:rPr lang="ru-RU" sz="1200" b="1" u="none" strike="noStrike" dirty="0" err="1">
                          <a:effectLst/>
                        </a:rPr>
                        <a:t>Python</a:t>
                      </a:r>
                      <a:r>
                        <a:rPr lang="ru-RU" sz="1200" b="1" u="none" strike="noStrike" dirty="0">
                          <a:effectLst/>
                        </a:rPr>
                        <a:t>. Программирование </a:t>
                      </a:r>
                      <a:r>
                        <a:rPr lang="ru-RU" sz="1200" b="1" u="none" strike="noStrike" dirty="0" err="1">
                          <a:effectLst/>
                        </a:rPr>
                        <a:t>дронов</a:t>
                      </a:r>
                      <a:r>
                        <a:rPr lang="ru-RU" sz="1200" b="1" u="none" strike="noStrike" dirty="0">
                          <a:effectLst/>
                        </a:rPr>
                        <a:t>. Офлайн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Начальный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sng" strike="noStrike">
                          <a:effectLst/>
                          <a:hlinkClick r:id="rId10"/>
                        </a:rPr>
                        <a:t>https://kb.academy-meo.ru/drone-programming-offline</a:t>
                      </a:r>
                      <a:endParaRPr lang="en-US" sz="1200" b="0" i="0" u="sng" strike="noStrike">
                        <a:solidFill>
                          <a:srgbClr val="0000FF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77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Основы Python. Программирование ИИ для анализа видеоигр. Онлайн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Продвинутый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sng" strike="noStrike">
                          <a:effectLst/>
                          <a:hlinkClick r:id="rId11"/>
                        </a:rPr>
                        <a:t>https://kb.academy-meo.ru/ai-programming-online</a:t>
                      </a:r>
                      <a:endParaRPr lang="en-US" sz="1200" b="0" i="0" u="sng" strike="noStrike">
                        <a:solidFill>
                          <a:srgbClr val="0000FF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204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Основы </a:t>
                      </a:r>
                      <a:r>
                        <a:rPr lang="ru-RU" sz="1200" u="none" strike="noStrike" dirty="0" err="1">
                          <a:effectLst/>
                        </a:rPr>
                        <a:t>Python</a:t>
                      </a:r>
                      <a:r>
                        <a:rPr lang="ru-RU" sz="1200" u="none" strike="noStrike" dirty="0">
                          <a:effectLst/>
                        </a:rPr>
                        <a:t>. Введение в профессию </a:t>
                      </a:r>
                      <a:r>
                        <a:rPr lang="ru-RU" sz="1200" u="none" strike="noStrike" dirty="0" err="1">
                          <a:effectLst/>
                        </a:rPr>
                        <a:t>DevOps</a:t>
                      </a:r>
                      <a:r>
                        <a:rPr lang="ru-RU" sz="1200" u="none" strike="noStrike" dirty="0">
                          <a:effectLst/>
                        </a:rPr>
                        <a:t>-инженер. Онлайн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Продвинутый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sng" strike="noStrike">
                          <a:effectLst/>
                          <a:hlinkClick r:id="rId12"/>
                        </a:rPr>
                        <a:t>https://kb.academy-meo.ru/devops-online</a:t>
                      </a:r>
                      <a:endParaRPr lang="en-US" sz="1200" b="0" i="0" u="sng" strike="noStrike">
                        <a:solidFill>
                          <a:srgbClr val="0000FF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77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Основы программирования 1С. Онлайн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Начальный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sng" strike="noStrike" dirty="0">
                          <a:effectLst/>
                          <a:hlinkClick r:id="rId13"/>
                        </a:rPr>
                        <a:t>https://kb.academy-meo.ru/1c-programming</a:t>
                      </a:r>
                      <a:endParaRPr lang="en-US" sz="1200" b="0" i="0" u="sng" strike="noStrike" dirty="0">
                        <a:solidFill>
                          <a:srgbClr val="0000FF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77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Основы C#. Создание миров с C Sharp (C#). Онлайн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Базовый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sng" strike="noStrike">
                          <a:effectLst/>
                          <a:hlinkClick r:id="rId14"/>
                        </a:rPr>
                        <a:t>https://kb.academy-meo.ru/csharp-programming</a:t>
                      </a:r>
                      <a:endParaRPr lang="en-US" sz="1200" b="0" i="0" u="sng" strike="noStrike">
                        <a:solidFill>
                          <a:srgbClr val="0000FF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77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Основы C#. Основы программирования игр на языках Python, C# и в среде Unity. Онлайн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Начальный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sng" strike="noStrike" dirty="0">
                          <a:effectLst/>
                          <a:hlinkClick r:id="rId15"/>
                        </a:rPr>
                        <a:t>https://kb.academy-meo.ru/gamedev-python-online</a:t>
                      </a:r>
                      <a:endParaRPr lang="en-US" sz="1200" b="0" i="0" u="sng" strike="noStrike" dirty="0">
                        <a:solidFill>
                          <a:srgbClr val="0000FF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77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</a:rPr>
                        <a:t>Основы C#. Основы программирования игр на языках </a:t>
                      </a:r>
                      <a:r>
                        <a:rPr lang="ru-RU" sz="1200" b="1" u="none" strike="noStrike" dirty="0" err="1">
                          <a:effectLst/>
                        </a:rPr>
                        <a:t>Python</a:t>
                      </a:r>
                      <a:r>
                        <a:rPr lang="ru-RU" sz="1200" b="1" u="none" strike="noStrike" dirty="0">
                          <a:effectLst/>
                        </a:rPr>
                        <a:t>, C# и в среде </a:t>
                      </a:r>
                      <a:r>
                        <a:rPr lang="ru-RU" sz="1200" b="1" u="none" strike="noStrike" dirty="0" err="1">
                          <a:effectLst/>
                        </a:rPr>
                        <a:t>Unity</a:t>
                      </a:r>
                      <a:r>
                        <a:rPr lang="ru-RU" sz="1200" b="1" u="none" strike="noStrike" dirty="0">
                          <a:effectLst/>
                        </a:rPr>
                        <a:t>. Офлайн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Начальный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sng" strike="noStrike" dirty="0">
                          <a:effectLst/>
                          <a:hlinkClick r:id="rId16"/>
                        </a:rPr>
                        <a:t>https://kb.academy-meo.ru/gamedev-python-offline</a:t>
                      </a:r>
                      <a:endParaRPr lang="en-US" sz="1200" b="0" i="0" u="sng" strike="noStrike" dirty="0">
                        <a:solidFill>
                          <a:srgbClr val="0000FF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77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Вебмастер. Веб-разработка на JavaScript, CSS, HTML5. Онлайн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Начальный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sng" strike="noStrike" dirty="0">
                          <a:effectLst/>
                          <a:hlinkClick r:id="rId17"/>
                        </a:rPr>
                        <a:t>https://kb.academy-meo.ru/webmaster-online</a:t>
                      </a:r>
                      <a:endParaRPr lang="en-US" sz="1200" b="0" i="0" u="sng" strike="noStrike" dirty="0">
                        <a:solidFill>
                          <a:srgbClr val="0000FF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77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</a:rPr>
                        <a:t>Вебмастер. Веб-разработка на </a:t>
                      </a:r>
                      <a:r>
                        <a:rPr lang="ru-RU" sz="1200" b="1" u="none" strike="noStrike" dirty="0" err="1">
                          <a:effectLst/>
                        </a:rPr>
                        <a:t>JavaScript</a:t>
                      </a:r>
                      <a:r>
                        <a:rPr lang="ru-RU" sz="1200" b="1" u="none" strike="noStrike" dirty="0">
                          <a:effectLst/>
                        </a:rPr>
                        <a:t>, CSS, HTML5. Офлайн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Начальный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sng" strike="noStrike" dirty="0">
                          <a:effectLst/>
                          <a:hlinkClick r:id="rId18"/>
                        </a:rPr>
                        <a:t>https://kb.academy-meo.ru/webmaster-offline</a:t>
                      </a:r>
                      <a:endParaRPr lang="en-US" sz="1200" b="0" i="0" u="sng" strike="noStrike" dirty="0">
                        <a:solidFill>
                          <a:srgbClr val="0000FF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204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Основы дизайна и разработки интерфейса сайта с применением Bootstrap. Онлайн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Начальный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sng" strike="noStrike" dirty="0">
                          <a:effectLst/>
                          <a:hlinkClick r:id="rId19"/>
                        </a:rPr>
                        <a:t>https://kb.academy-meo.ru/design-online</a:t>
                      </a:r>
                      <a:endParaRPr lang="en-US" sz="1200" b="0" i="0" u="sng" strike="noStrike" dirty="0">
                        <a:solidFill>
                          <a:srgbClr val="0000FF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377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CRYPTO++. Программирование криптографических алгоритмов на языке C++. Онлайн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Начальный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sng" strike="noStrike" dirty="0">
                          <a:effectLst/>
                          <a:hlinkClick r:id="rId20"/>
                        </a:rPr>
                        <a:t>https://kb.academy-meo.ru/crypto-programming</a:t>
                      </a:r>
                      <a:endParaRPr lang="en-US" sz="1200" b="0" i="0" u="sng" strike="noStrike" dirty="0">
                        <a:solidFill>
                          <a:srgbClr val="0000FF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377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Создание и программирование метавселенной. Онлайн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Начальный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sng" strike="noStrike" dirty="0">
                          <a:effectLst/>
                          <a:hlinkClick r:id="rId21"/>
                        </a:rPr>
                        <a:t>https://kb.academy-meo.ru/metauniverse-programming</a:t>
                      </a:r>
                      <a:endParaRPr lang="en-US" sz="1200" b="0" i="0" u="sng" strike="noStrike" dirty="0">
                        <a:solidFill>
                          <a:srgbClr val="0000FF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377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Разработка прикладных программ на JAVA. Онлайн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Начальный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sng" strike="noStrike" dirty="0">
                          <a:effectLst/>
                          <a:hlinkClick r:id="rId22"/>
                        </a:rPr>
                        <a:t>https://kb.academy-meo.ru/java-development</a:t>
                      </a:r>
                      <a:endParaRPr lang="en-US" sz="1200" b="0" i="0" u="sng" strike="noStrike" dirty="0">
                        <a:solidFill>
                          <a:srgbClr val="0000FF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377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Создание мобильных приложений Qt Quick на примере OS Аврора. Онлайн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Начальный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sng" strike="noStrike" dirty="0">
                          <a:effectLst/>
                          <a:hlinkClick r:id="rId23"/>
                        </a:rPr>
                        <a:t>https://kb.academy-meo.ru/aurora-programming</a:t>
                      </a:r>
                      <a:endParaRPr lang="en-US" sz="1200" b="0" i="0" u="sng" strike="noStrike" dirty="0">
                        <a:solidFill>
                          <a:srgbClr val="0000FF"/>
                        </a:solidFill>
                        <a:effectLst/>
                        <a:latin typeface="Arial"/>
                      </a:endParaRPr>
                    </a:p>
                  </a:txBody>
                  <a:tcPr marL="3797" marR="3797" marT="379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8143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6"/>
          <p:cNvSpPr txBox="1"/>
          <p:nvPr/>
        </p:nvSpPr>
        <p:spPr>
          <a:xfrm>
            <a:off x="499874" y="237815"/>
            <a:ext cx="11130151" cy="386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33" rIns="0" bIns="0" anchor="t" anchorCtr="0">
            <a:spAutoFit/>
          </a:bodyPr>
          <a:lstStyle/>
          <a:p>
            <a:pPr marL="16933"/>
            <a:r>
              <a:rPr lang="ru-RU" sz="2400" b="1" dirty="0">
                <a:solidFill>
                  <a:srgbClr val="0B1F33"/>
                </a:solidFill>
                <a:latin typeface="Lato"/>
                <a:ea typeface="Lato"/>
                <a:cs typeface="Lato"/>
                <a:sym typeface="Lato"/>
              </a:rPr>
              <a:t>Вознаграждение за работу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2739D6-90F4-4C8C-5320-E0BA56121269}"/>
              </a:ext>
            </a:extLst>
          </p:cNvPr>
          <p:cNvSpPr txBox="1"/>
          <p:nvPr/>
        </p:nvSpPr>
        <p:spPr>
          <a:xfrm>
            <a:off x="1407780" y="1448144"/>
            <a:ext cx="10294487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</a:rPr>
              <a:t>Учитель</a:t>
            </a:r>
          </a:p>
          <a:p>
            <a:endParaRPr lang="ru-RU" sz="1600" dirty="0"/>
          </a:p>
          <a:p>
            <a:r>
              <a:rPr lang="ru-RU" sz="1600" b="1" dirty="0"/>
              <a:t>520 руб. / </a:t>
            </a:r>
            <a:r>
              <a:rPr lang="ru-RU" sz="1600" b="1" dirty="0" err="1"/>
              <a:t>ак.час</a:t>
            </a:r>
            <a:r>
              <a:rPr lang="ru-RU" sz="1600" b="1" dirty="0"/>
              <a:t> </a:t>
            </a:r>
            <a:r>
              <a:rPr lang="ru-RU" sz="1600" dirty="0"/>
              <a:t>(все программы не менее 144 часов)</a:t>
            </a:r>
          </a:p>
          <a:p>
            <a:endParaRPr lang="ru-RU" sz="1600" dirty="0"/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ru-RU" sz="1600" dirty="0"/>
          </a:p>
          <a:p>
            <a:endParaRPr lang="ru-RU" sz="1600" b="1" dirty="0"/>
          </a:p>
          <a:p>
            <a:r>
              <a:rPr lang="ru-RU" sz="1600" b="1" dirty="0">
                <a:solidFill>
                  <a:srgbClr val="002060"/>
                </a:solidFill>
              </a:rPr>
              <a:t>Офлайн-площадка на базе которой будет проходить офлайн обучение</a:t>
            </a:r>
          </a:p>
          <a:p>
            <a:endParaRPr lang="ru-RU" sz="1600" b="1" dirty="0"/>
          </a:p>
          <a:p>
            <a:pPr>
              <a:spcAft>
                <a:spcPts val="600"/>
              </a:spcAft>
            </a:pPr>
            <a:r>
              <a:rPr lang="ru-RU" sz="1600" dirty="0"/>
              <a:t>Образовательная организация, имеющая: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/>
              <a:t>лицензию на дополнительное образование детей;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/>
              <a:t>материально-техническую базу;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/>
              <a:t>Кадры, в том числе:</a:t>
            </a:r>
          </a:p>
          <a:p>
            <a:pPr>
              <a:spcAft>
                <a:spcPts val="600"/>
              </a:spcAft>
            </a:pPr>
            <a:r>
              <a:rPr lang="ru-RU" sz="1600" dirty="0"/>
              <a:t>       - учителя информатики или</a:t>
            </a:r>
          </a:p>
          <a:p>
            <a:pPr>
              <a:spcAft>
                <a:spcPts val="600"/>
              </a:spcAft>
            </a:pPr>
            <a:r>
              <a:rPr lang="ru-RU" sz="1600" dirty="0"/>
              <a:t>       - учителя других предметов, компетентные в </a:t>
            </a:r>
            <a:r>
              <a:rPr lang="en-US" sz="1600" dirty="0"/>
              <a:t>IT </a:t>
            </a:r>
            <a:r>
              <a:rPr lang="ru-RU" sz="1600" dirty="0"/>
              <a:t>области или</a:t>
            </a:r>
          </a:p>
          <a:p>
            <a:pPr>
              <a:spcAft>
                <a:spcPts val="600"/>
              </a:spcAft>
            </a:pPr>
            <a:r>
              <a:rPr lang="ru-RU" sz="1600" dirty="0"/>
              <a:t>       - специалисты, привлеченные на основе договора ГПХ.</a:t>
            </a:r>
          </a:p>
          <a:p>
            <a:pPr marL="171450" indent="-171450">
              <a:spcAft>
                <a:spcPts val="600"/>
              </a:spcAft>
              <a:buFontTx/>
              <a:buChar char="-"/>
            </a:pPr>
            <a:endParaRPr lang="ru-RU" sz="1600" dirty="0"/>
          </a:p>
          <a:p>
            <a:pPr>
              <a:spcAft>
                <a:spcPts val="600"/>
              </a:spcAft>
            </a:pPr>
            <a:r>
              <a:rPr lang="ru-RU" sz="1600" b="1" dirty="0"/>
              <a:t>Вознаграждение образовательной организации, являющейся офлайн-площадкой -  1650 руб. за каждого ученика</a:t>
            </a:r>
            <a:r>
              <a:rPr lang="ru-RU" sz="1600" dirty="0"/>
              <a:t>, успешно завершившего обучение по одному модулю (всего 4 модуля)</a:t>
            </a:r>
          </a:p>
        </p:txBody>
      </p:sp>
      <p:pic>
        <p:nvPicPr>
          <p:cNvPr id="8" name="Picture 2" descr="Школа – Бесплатные иконки: здания">
            <a:extLst>
              <a:ext uri="{FF2B5EF4-FFF2-40B4-BE49-F238E27FC236}">
                <a16:creationId xmlns:a16="http://schemas.microsoft.com/office/drawing/2014/main" id="{73AD15DB-27A6-C0E3-9E42-E7CEB2E9E8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874" y="2817717"/>
            <a:ext cx="666224" cy="66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F8F1A557-3BD4-AB44-E443-60BB422033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2930" y="237815"/>
            <a:ext cx="1292771" cy="654568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88513" y="1396774"/>
            <a:ext cx="615443" cy="922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59483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46;p6">
            <a:extLst>
              <a:ext uri="{FF2B5EF4-FFF2-40B4-BE49-F238E27FC236}">
                <a16:creationId xmlns:a16="http://schemas.microsoft.com/office/drawing/2014/main" id="{F23FA12A-C9C2-209B-0E08-AE2F80DA7177}"/>
              </a:ext>
            </a:extLst>
          </p:cNvPr>
          <p:cNvSpPr txBox="1"/>
          <p:nvPr/>
        </p:nvSpPr>
        <p:spPr>
          <a:xfrm>
            <a:off x="471299" y="237815"/>
            <a:ext cx="11130151" cy="386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33" rIns="0" bIns="0" anchor="t" anchorCtr="0">
            <a:spAutoFit/>
          </a:bodyPr>
          <a:lstStyle/>
          <a:p>
            <a:pPr marL="16933"/>
            <a:r>
              <a:rPr lang="ru-RU" sz="2400" b="1" dirty="0">
                <a:solidFill>
                  <a:srgbClr val="0B1F33"/>
                </a:solidFill>
                <a:latin typeface="Lato"/>
                <a:ea typeface="Lato"/>
                <a:cs typeface="Lato"/>
                <a:sym typeface="Lato"/>
              </a:rPr>
              <a:t>Региональные координаторы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05C9B25-D6BE-F2F9-ADE7-350E3483628A}"/>
              </a:ext>
            </a:extLst>
          </p:cNvPr>
          <p:cNvSpPr/>
          <p:nvPr/>
        </p:nvSpPr>
        <p:spPr>
          <a:xfrm>
            <a:off x="1866677" y="1562180"/>
            <a:ext cx="956265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/>
          </a:p>
          <a:p>
            <a:endParaRPr lang="ru-RU" sz="2400" dirty="0"/>
          </a:p>
          <a:p>
            <a:r>
              <a:rPr lang="ru-RU" sz="2400" dirty="0"/>
              <a:t>Осипова Лилия Фаритовна +7 927 427-43-37</a:t>
            </a:r>
          </a:p>
          <a:p>
            <a:endParaRPr lang="ru-RU" sz="2400" dirty="0"/>
          </a:p>
          <a:p>
            <a:endParaRPr lang="ru-RU" sz="2400" dirty="0"/>
          </a:p>
          <a:p>
            <a:endParaRPr lang="ru-RU" sz="2400" dirty="0"/>
          </a:p>
          <a:p>
            <a:r>
              <a:rPr lang="ru-RU" sz="2400" dirty="0"/>
              <a:t>				</a:t>
            </a:r>
          </a:p>
          <a:p>
            <a:r>
              <a:rPr lang="ru-RU" sz="2400" dirty="0" err="1"/>
              <a:t>Мингалиева</a:t>
            </a:r>
            <a:r>
              <a:rPr lang="ru-RU" sz="2400" dirty="0"/>
              <a:t> Лейсан </a:t>
            </a:r>
            <a:r>
              <a:rPr lang="ru-RU" sz="2400" dirty="0" err="1"/>
              <a:t>Эмитовна</a:t>
            </a:r>
            <a:r>
              <a:rPr lang="ru-RU" sz="2400" dirty="0"/>
              <a:t> +7 927 249-98-32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05" y="1442302"/>
            <a:ext cx="1273585" cy="18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524" y="3784489"/>
            <a:ext cx="1256591" cy="12565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447006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3295</TotalTime>
  <Words>773</Words>
  <Application>Microsoft Office PowerPoint</Application>
  <PresentationFormat>Широкоэкранный</PresentationFormat>
  <Paragraphs>164</Paragraphs>
  <Slides>6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6</vt:i4>
      </vt:variant>
    </vt:vector>
  </HeadingPairs>
  <TitlesOfParts>
    <vt:vector size="14" baseType="lpstr">
      <vt:lpstr>Arial</vt:lpstr>
      <vt:lpstr>Arial Black</vt:lpstr>
      <vt:lpstr>Calibri</vt:lpstr>
      <vt:lpstr>Calibri Light</vt:lpstr>
      <vt:lpstr>Lato</vt:lpstr>
      <vt:lpstr>Wingdings</vt:lpstr>
      <vt:lpstr>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Шавалеева Чулпан Мансуровна</dc:creator>
  <cp:lastModifiedBy>Раис Шайхелисламов</cp:lastModifiedBy>
  <cp:revision>420</cp:revision>
  <dcterms:created xsi:type="dcterms:W3CDTF">2021-03-28T19:09:45Z</dcterms:created>
  <dcterms:modified xsi:type="dcterms:W3CDTF">2023-07-13T06:13:30Z</dcterms:modified>
</cp:coreProperties>
</file>